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5"/>
  </p:notesMasterIdLst>
  <p:handoutMasterIdLst>
    <p:handoutMasterId r:id="rId126"/>
  </p:handoutMasterIdLst>
  <p:sldIdLst>
    <p:sldId id="343" r:id="rId2"/>
    <p:sldId id="352" r:id="rId3"/>
    <p:sldId id="280" r:id="rId4"/>
    <p:sldId id="281" r:id="rId5"/>
    <p:sldId id="325" r:id="rId6"/>
    <p:sldId id="333" r:id="rId7"/>
    <p:sldId id="326" r:id="rId8"/>
    <p:sldId id="327" r:id="rId9"/>
    <p:sldId id="259" r:id="rId10"/>
    <p:sldId id="353" r:id="rId11"/>
    <p:sldId id="432" r:id="rId12"/>
    <p:sldId id="339" r:id="rId13"/>
    <p:sldId id="354" r:id="rId14"/>
    <p:sldId id="355" r:id="rId15"/>
    <p:sldId id="290" r:id="rId16"/>
    <p:sldId id="261" r:id="rId17"/>
    <p:sldId id="364" r:id="rId18"/>
    <p:sldId id="365" r:id="rId19"/>
    <p:sldId id="389" r:id="rId20"/>
    <p:sldId id="390" r:id="rId21"/>
    <p:sldId id="391" r:id="rId22"/>
    <p:sldId id="392" r:id="rId23"/>
    <p:sldId id="361" r:id="rId24"/>
    <p:sldId id="362" r:id="rId25"/>
    <p:sldId id="367" r:id="rId26"/>
    <p:sldId id="363" r:id="rId27"/>
    <p:sldId id="262" r:id="rId28"/>
    <p:sldId id="292" r:id="rId29"/>
    <p:sldId id="293" r:id="rId30"/>
    <p:sldId id="294" r:id="rId31"/>
    <p:sldId id="296" r:id="rId32"/>
    <p:sldId id="297" r:id="rId33"/>
    <p:sldId id="298" r:id="rId34"/>
    <p:sldId id="299" r:id="rId35"/>
    <p:sldId id="300" r:id="rId36"/>
    <p:sldId id="301" r:id="rId37"/>
    <p:sldId id="302" r:id="rId38"/>
    <p:sldId id="303" r:id="rId39"/>
    <p:sldId id="334" r:id="rId40"/>
    <p:sldId id="304" r:id="rId41"/>
    <p:sldId id="335" r:id="rId42"/>
    <p:sldId id="306" r:id="rId43"/>
    <p:sldId id="308" r:id="rId44"/>
    <p:sldId id="336" r:id="rId45"/>
    <p:sldId id="309" r:id="rId46"/>
    <p:sldId id="310" r:id="rId47"/>
    <p:sldId id="312" r:id="rId48"/>
    <p:sldId id="313" r:id="rId49"/>
    <p:sldId id="314" r:id="rId50"/>
    <p:sldId id="315" r:id="rId51"/>
    <p:sldId id="374" r:id="rId52"/>
    <p:sldId id="375" r:id="rId53"/>
    <p:sldId id="267" r:id="rId54"/>
    <p:sldId id="268" r:id="rId55"/>
    <p:sldId id="396" r:id="rId56"/>
    <p:sldId id="399" r:id="rId57"/>
    <p:sldId id="404" r:id="rId58"/>
    <p:sldId id="398" r:id="rId59"/>
    <p:sldId id="406" r:id="rId60"/>
    <p:sldId id="407" r:id="rId61"/>
    <p:sldId id="408" r:id="rId62"/>
    <p:sldId id="424" r:id="rId63"/>
    <p:sldId id="409" r:id="rId64"/>
    <p:sldId id="411" r:id="rId65"/>
    <p:sldId id="412" r:id="rId66"/>
    <p:sldId id="269" r:id="rId67"/>
    <p:sldId id="346" r:id="rId68"/>
    <p:sldId id="425" r:id="rId69"/>
    <p:sldId id="429" r:id="rId70"/>
    <p:sldId id="394" r:id="rId71"/>
    <p:sldId id="395" r:id="rId72"/>
    <p:sldId id="275" r:id="rId73"/>
    <p:sldId id="373" r:id="rId74"/>
    <p:sldId id="371" r:id="rId75"/>
    <p:sldId id="372" r:id="rId76"/>
    <p:sldId id="276" r:id="rId77"/>
    <p:sldId id="436" r:id="rId78"/>
    <p:sldId id="270" r:id="rId79"/>
    <p:sldId id="397" r:id="rId80"/>
    <p:sldId id="278" r:id="rId81"/>
    <p:sldId id="349" r:id="rId82"/>
    <p:sldId id="350" r:id="rId83"/>
    <p:sldId id="376" r:id="rId84"/>
    <p:sldId id="377" r:id="rId85"/>
    <p:sldId id="435" r:id="rId86"/>
    <p:sldId id="434" r:id="rId87"/>
    <p:sldId id="433" r:id="rId88"/>
    <p:sldId id="378" r:id="rId89"/>
    <p:sldId id="379" r:id="rId90"/>
    <p:sldId id="431" r:id="rId91"/>
    <p:sldId id="441" r:id="rId92"/>
    <p:sldId id="442" r:id="rId93"/>
    <p:sldId id="380" r:id="rId94"/>
    <p:sldId id="386" r:id="rId95"/>
    <p:sldId id="388" r:id="rId96"/>
    <p:sldId id="381" r:id="rId97"/>
    <p:sldId id="401" r:id="rId98"/>
    <p:sldId id="402" r:id="rId99"/>
    <p:sldId id="382" r:id="rId100"/>
    <p:sldId id="405" r:id="rId101"/>
    <p:sldId id="383" r:id="rId102"/>
    <p:sldId id="384" r:id="rId103"/>
    <p:sldId id="413" r:id="rId104"/>
    <p:sldId id="414" r:id="rId105"/>
    <p:sldId id="415" r:id="rId106"/>
    <p:sldId id="416" r:id="rId107"/>
    <p:sldId id="438" r:id="rId108"/>
    <p:sldId id="439" r:id="rId109"/>
    <p:sldId id="440" r:id="rId110"/>
    <p:sldId id="417" r:id="rId111"/>
    <p:sldId id="419" r:id="rId112"/>
    <p:sldId id="420" r:id="rId113"/>
    <p:sldId id="421" r:id="rId114"/>
    <p:sldId id="422" r:id="rId115"/>
    <p:sldId id="423" r:id="rId116"/>
    <p:sldId id="443" r:id="rId117"/>
    <p:sldId id="279" r:id="rId118"/>
    <p:sldId id="323" r:id="rId119"/>
    <p:sldId id="324" r:id="rId120"/>
    <p:sldId id="444" r:id="rId121"/>
    <p:sldId id="445" r:id="rId122"/>
    <p:sldId id="446" r:id="rId123"/>
    <p:sldId id="437" r:id="rId12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66" d="100"/>
          <a:sy n="66" d="100"/>
        </p:scale>
        <p:origin x="270"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F1E4905-58BE-4312-95CD-79F12893ED3B}" type="datetimeFigureOut">
              <a:rPr lang="en-IN" smtClean="0"/>
              <a:pPr/>
              <a:t>21-08-2024</a:t>
            </a:fld>
            <a:endParaRPr lang="en-IN"/>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FD21C33-5D1A-46F2-8911-01EC29530AEC}" type="slidenum">
              <a:rPr lang="en-IN" smtClean="0"/>
              <a:pPr/>
              <a:t>‹#›</a:t>
            </a:fld>
            <a:endParaRPr lang="en-IN"/>
          </a:p>
        </p:txBody>
      </p:sp>
    </p:spTree>
    <p:extLst>
      <p:ext uri="{BB962C8B-B14F-4D97-AF65-F5344CB8AC3E}">
        <p14:creationId xmlns:p14="http://schemas.microsoft.com/office/powerpoint/2010/main" val="4046727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753792DD-0F40-4506-A8BA-D375B4712651}" type="datetimeFigureOut">
              <a:rPr lang="en-IN" smtClean="0"/>
              <a:pPr/>
              <a:t>21-08-2024</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7B7BDA04-C53E-4C58-A9F3-4E12CA6370FC}" type="slidenum">
              <a:rPr lang="en-IN" smtClean="0"/>
              <a:pPr/>
              <a:t>‹#›</a:t>
            </a:fld>
            <a:endParaRPr lang="en-IN"/>
          </a:p>
        </p:txBody>
      </p:sp>
    </p:spTree>
    <p:extLst>
      <p:ext uri="{BB962C8B-B14F-4D97-AF65-F5344CB8AC3E}">
        <p14:creationId xmlns:p14="http://schemas.microsoft.com/office/powerpoint/2010/main" val="129136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p>
        </p:txBody>
      </p:sp>
      <p:sp>
        <p:nvSpPr>
          <p:cNvPr id="345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D91401-3229-480E-A22E-B443D50C4507}" type="slidenum">
              <a:rPr lang="en-IN"/>
              <a:pPr/>
              <a:t>2</a:t>
            </a:fld>
            <a:endParaRPr lang="en-IN"/>
          </a:p>
        </p:txBody>
      </p:sp>
    </p:spTree>
    <p:extLst>
      <p:ext uri="{BB962C8B-B14F-4D97-AF65-F5344CB8AC3E}">
        <p14:creationId xmlns:p14="http://schemas.microsoft.com/office/powerpoint/2010/main" val="1155698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348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E209AA-5AA3-4158-BF4D-EDC3FB3C7FA2}" type="slidenum">
              <a:rPr lang="en-IN" altLang="en-US"/>
              <a:pPr/>
              <a:t>46</a:t>
            </a:fld>
            <a:endParaRPr lang="en-IN" altLang="en-US"/>
          </a:p>
        </p:txBody>
      </p:sp>
    </p:spTree>
    <p:extLst>
      <p:ext uri="{BB962C8B-B14F-4D97-AF65-F5344CB8AC3E}">
        <p14:creationId xmlns:p14="http://schemas.microsoft.com/office/powerpoint/2010/main" val="109021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B7BDA04-C53E-4C58-A9F3-4E12CA6370FC}" type="slidenum">
              <a:rPr lang="en-IN" smtClean="0"/>
              <a:pPr/>
              <a:t>118</a:t>
            </a:fld>
            <a:endParaRPr lang="en-IN"/>
          </a:p>
        </p:txBody>
      </p:sp>
    </p:spTree>
    <p:extLst>
      <p:ext uri="{BB962C8B-B14F-4D97-AF65-F5344CB8AC3E}">
        <p14:creationId xmlns:p14="http://schemas.microsoft.com/office/powerpoint/2010/main" val="427554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2A58E6-0A66-4665-90AC-825E6DF244E5}" type="slidenum">
              <a:rPr lang="en-IN" altLang="en-US"/>
              <a:pPr/>
              <a:t>38</a:t>
            </a:fld>
            <a:endParaRPr lang="en-IN" altLang="en-US"/>
          </a:p>
        </p:txBody>
      </p:sp>
    </p:spTree>
    <p:extLst>
      <p:ext uri="{BB962C8B-B14F-4D97-AF65-F5344CB8AC3E}">
        <p14:creationId xmlns:p14="http://schemas.microsoft.com/office/powerpoint/2010/main" val="426308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2A58E6-0A66-4665-90AC-825E6DF244E5}" type="slidenum">
              <a:rPr lang="en-IN" altLang="en-US"/>
              <a:pPr/>
              <a:t>39</a:t>
            </a:fld>
            <a:endParaRPr lang="en-IN" altLang="en-US"/>
          </a:p>
        </p:txBody>
      </p:sp>
    </p:spTree>
    <p:extLst>
      <p:ext uri="{BB962C8B-B14F-4D97-AF65-F5344CB8AC3E}">
        <p14:creationId xmlns:p14="http://schemas.microsoft.com/office/powerpoint/2010/main" val="426308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581D32-8D34-4332-9289-74ED16C82E81}" type="slidenum">
              <a:rPr lang="en-IN" altLang="en-US"/>
              <a:pPr/>
              <a:t>40</a:t>
            </a:fld>
            <a:endParaRPr lang="en-IN" altLang="en-US"/>
          </a:p>
        </p:txBody>
      </p:sp>
    </p:spTree>
    <p:extLst>
      <p:ext uri="{BB962C8B-B14F-4D97-AF65-F5344CB8AC3E}">
        <p14:creationId xmlns:p14="http://schemas.microsoft.com/office/powerpoint/2010/main" val="167896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3B0876-1246-4FE2-90A8-FCA28D140786}" type="slidenum">
              <a:rPr lang="en-IN" altLang="en-US"/>
              <a:pPr/>
              <a:t>41</a:t>
            </a:fld>
            <a:endParaRPr lang="en-IN" altLang="en-US"/>
          </a:p>
        </p:txBody>
      </p:sp>
    </p:spTree>
    <p:extLst>
      <p:ext uri="{BB962C8B-B14F-4D97-AF65-F5344CB8AC3E}">
        <p14:creationId xmlns:p14="http://schemas.microsoft.com/office/powerpoint/2010/main" val="326093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3B0876-1246-4FE2-90A8-FCA28D140786}" type="slidenum">
              <a:rPr lang="en-IN" altLang="en-US"/>
              <a:pPr/>
              <a:t>42</a:t>
            </a:fld>
            <a:endParaRPr lang="en-IN" altLang="en-US"/>
          </a:p>
        </p:txBody>
      </p:sp>
    </p:spTree>
    <p:extLst>
      <p:ext uri="{BB962C8B-B14F-4D97-AF65-F5344CB8AC3E}">
        <p14:creationId xmlns:p14="http://schemas.microsoft.com/office/powerpoint/2010/main" val="326093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3C4973-2D9E-4528-9FF1-6FD91C863B8E}" type="slidenum">
              <a:rPr lang="en-IN" altLang="en-US"/>
              <a:pPr/>
              <a:t>43</a:t>
            </a:fld>
            <a:endParaRPr lang="en-IN" altLang="en-US"/>
          </a:p>
        </p:txBody>
      </p:sp>
    </p:spTree>
    <p:extLst>
      <p:ext uri="{BB962C8B-B14F-4D97-AF65-F5344CB8AC3E}">
        <p14:creationId xmlns:p14="http://schemas.microsoft.com/office/powerpoint/2010/main" val="410076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3C4973-2D9E-4528-9FF1-6FD91C863B8E}" type="slidenum">
              <a:rPr lang="en-IN" altLang="en-US"/>
              <a:pPr/>
              <a:t>44</a:t>
            </a:fld>
            <a:endParaRPr lang="en-IN" altLang="en-US"/>
          </a:p>
        </p:txBody>
      </p:sp>
    </p:spTree>
    <p:extLst>
      <p:ext uri="{BB962C8B-B14F-4D97-AF65-F5344CB8AC3E}">
        <p14:creationId xmlns:p14="http://schemas.microsoft.com/office/powerpoint/2010/main" val="4100767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327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933CB4-207D-468B-9B28-EFB21B10D799}" type="slidenum">
              <a:rPr lang="en-IN" altLang="en-US"/>
              <a:pPr/>
              <a:t>45</a:t>
            </a:fld>
            <a:endParaRPr lang="en-IN" altLang="en-US"/>
          </a:p>
        </p:txBody>
      </p:sp>
    </p:spTree>
    <p:extLst>
      <p:ext uri="{BB962C8B-B14F-4D97-AF65-F5344CB8AC3E}">
        <p14:creationId xmlns:p14="http://schemas.microsoft.com/office/powerpoint/2010/main" val="593509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B033A88-0C9E-4B8A-90C7-AF630E0FDBB0}" type="datetime1">
              <a:rPr lang="en-IN" smtClean="0"/>
              <a:t>21-08-2024</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IN"/>
              <a:t>H. C. Khincha &amp; Co</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7284B4D-FC68-4F4A-9106-A6B0CBBB0D7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410AC3-1303-4E4F-8B83-B669A7D3633C}" type="datetime1">
              <a:rPr lang="en-IN" smtClean="0"/>
              <a:t>21-08-2024</a:t>
            </a:fld>
            <a:endParaRPr lang="en-IN"/>
          </a:p>
        </p:txBody>
      </p:sp>
      <p:sp>
        <p:nvSpPr>
          <p:cNvPr id="5" name="Footer Placeholder 4"/>
          <p:cNvSpPr>
            <a:spLocks noGrp="1"/>
          </p:cNvSpPr>
          <p:nvPr>
            <p:ph type="ftr" sz="quarter" idx="11"/>
          </p:nvPr>
        </p:nvSpPr>
        <p:spPr/>
        <p:txBody>
          <a:bodyPr/>
          <a:lstStyle/>
          <a:p>
            <a:r>
              <a:rPr lang="en-IN"/>
              <a:t>H. C. Khincha &amp; Co</a:t>
            </a:r>
          </a:p>
        </p:txBody>
      </p:sp>
      <p:sp>
        <p:nvSpPr>
          <p:cNvPr id="6" name="Slide Number Placeholder 5"/>
          <p:cNvSpPr>
            <a:spLocks noGrp="1"/>
          </p:cNvSpPr>
          <p:nvPr>
            <p:ph type="sldNum" sz="quarter" idx="12"/>
          </p:nvPr>
        </p:nvSpPr>
        <p:spPr/>
        <p:txBody>
          <a:bodyPr/>
          <a:lstStyle/>
          <a:p>
            <a:fld id="{27284B4D-FC68-4F4A-9106-A6B0CBBB0D7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E5B89D-6810-4747-B71B-1B114ED6CEF0}" type="datetime1">
              <a:rPr lang="en-IN" smtClean="0"/>
              <a:t>21-08-2024</a:t>
            </a:fld>
            <a:endParaRPr lang="en-IN"/>
          </a:p>
        </p:txBody>
      </p:sp>
      <p:sp>
        <p:nvSpPr>
          <p:cNvPr id="5" name="Footer Placeholder 4"/>
          <p:cNvSpPr>
            <a:spLocks noGrp="1"/>
          </p:cNvSpPr>
          <p:nvPr>
            <p:ph type="ftr" sz="quarter" idx="11"/>
          </p:nvPr>
        </p:nvSpPr>
        <p:spPr/>
        <p:txBody>
          <a:bodyPr/>
          <a:lstStyle/>
          <a:p>
            <a:r>
              <a:rPr lang="en-IN"/>
              <a:t>H. C. Khincha &amp; Co</a:t>
            </a:r>
          </a:p>
        </p:txBody>
      </p:sp>
      <p:sp>
        <p:nvSpPr>
          <p:cNvPr id="6" name="Slide Number Placeholder 5"/>
          <p:cNvSpPr>
            <a:spLocks noGrp="1"/>
          </p:cNvSpPr>
          <p:nvPr>
            <p:ph type="sldNum" sz="quarter" idx="12"/>
          </p:nvPr>
        </p:nvSpPr>
        <p:spPr/>
        <p:txBody>
          <a:bodyPr/>
          <a:lstStyle/>
          <a:p>
            <a:fld id="{27284B4D-FC68-4F4A-9106-A6B0CBBB0D7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B3E96A-C6BB-4A64-B516-3A2C643C91FE}" type="datetime1">
              <a:rPr lang="en-IN" smtClean="0"/>
              <a:t>21-08-2024</a:t>
            </a:fld>
            <a:endParaRPr lang="en-IN"/>
          </a:p>
        </p:txBody>
      </p:sp>
      <p:sp>
        <p:nvSpPr>
          <p:cNvPr id="5" name="Footer Placeholder 4"/>
          <p:cNvSpPr>
            <a:spLocks noGrp="1"/>
          </p:cNvSpPr>
          <p:nvPr>
            <p:ph type="ftr" sz="quarter" idx="11"/>
          </p:nvPr>
        </p:nvSpPr>
        <p:spPr/>
        <p:txBody>
          <a:bodyPr/>
          <a:lstStyle/>
          <a:p>
            <a:r>
              <a:rPr lang="en-IN"/>
              <a:t>H. C. Khincha &amp; Co</a:t>
            </a:r>
          </a:p>
        </p:txBody>
      </p:sp>
      <p:sp>
        <p:nvSpPr>
          <p:cNvPr id="6" name="Slide Number Placeholder 5"/>
          <p:cNvSpPr>
            <a:spLocks noGrp="1"/>
          </p:cNvSpPr>
          <p:nvPr>
            <p:ph type="sldNum" sz="quarter" idx="12"/>
          </p:nvPr>
        </p:nvSpPr>
        <p:spPr/>
        <p:txBody>
          <a:bodyPr/>
          <a:lstStyle/>
          <a:p>
            <a:fld id="{27284B4D-FC68-4F4A-9106-A6B0CBBB0D78}" type="slidenum">
              <a:rPr lang="en-IN" smtClean="0"/>
              <a:pPr/>
              <a:t>‹#›</a:t>
            </a:fld>
            <a:endParaRPr lang="en-IN"/>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1D9ABAF-B312-4BA6-9C6F-52A73B48C93A}" type="datetime1">
              <a:rPr lang="en-IN" smtClean="0"/>
              <a:t>21-08-2024</a:t>
            </a:fld>
            <a:endParaRPr lang="en-IN"/>
          </a:p>
        </p:txBody>
      </p:sp>
      <p:sp>
        <p:nvSpPr>
          <p:cNvPr id="5" name="Footer Placeholder 4"/>
          <p:cNvSpPr>
            <a:spLocks noGrp="1"/>
          </p:cNvSpPr>
          <p:nvPr>
            <p:ph type="ftr" sz="quarter" idx="11"/>
          </p:nvPr>
        </p:nvSpPr>
        <p:spPr/>
        <p:txBody>
          <a:bodyPr/>
          <a:lstStyle/>
          <a:p>
            <a:r>
              <a:rPr lang="en-IN"/>
              <a:t>H. C. Khincha &amp; Co</a:t>
            </a:r>
          </a:p>
        </p:txBody>
      </p:sp>
      <p:sp>
        <p:nvSpPr>
          <p:cNvPr id="6" name="Slide Number Placeholder 5"/>
          <p:cNvSpPr>
            <a:spLocks noGrp="1"/>
          </p:cNvSpPr>
          <p:nvPr>
            <p:ph type="sldNum" sz="quarter" idx="12"/>
          </p:nvPr>
        </p:nvSpPr>
        <p:spPr/>
        <p:txBody>
          <a:bodyPr/>
          <a:lstStyle/>
          <a:p>
            <a:fld id="{27284B4D-FC68-4F4A-9106-A6B0CBBB0D78}" type="slidenum">
              <a:rPr lang="en-IN" smtClean="0"/>
              <a:pPr/>
              <a:t>‹#›</a:t>
            </a:fld>
            <a:endParaRPr lang="en-IN"/>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7423523-E482-4A01-8EF6-875E775654E4}" type="datetime1">
              <a:rPr lang="en-IN" smtClean="0"/>
              <a:t>21-08-2024</a:t>
            </a:fld>
            <a:endParaRPr lang="en-IN"/>
          </a:p>
        </p:txBody>
      </p:sp>
      <p:sp>
        <p:nvSpPr>
          <p:cNvPr id="6" name="Footer Placeholder 5"/>
          <p:cNvSpPr>
            <a:spLocks noGrp="1"/>
          </p:cNvSpPr>
          <p:nvPr>
            <p:ph type="ftr" sz="quarter" idx="11"/>
          </p:nvPr>
        </p:nvSpPr>
        <p:spPr/>
        <p:txBody>
          <a:bodyPr/>
          <a:lstStyle/>
          <a:p>
            <a:r>
              <a:rPr lang="en-IN"/>
              <a:t>H. C. Khincha &amp; Co</a:t>
            </a:r>
          </a:p>
        </p:txBody>
      </p:sp>
      <p:sp>
        <p:nvSpPr>
          <p:cNvPr id="7" name="Slide Number Placeholder 6"/>
          <p:cNvSpPr>
            <a:spLocks noGrp="1"/>
          </p:cNvSpPr>
          <p:nvPr>
            <p:ph type="sldNum" sz="quarter" idx="12"/>
          </p:nvPr>
        </p:nvSpPr>
        <p:spPr/>
        <p:txBody>
          <a:bodyPr/>
          <a:lstStyle/>
          <a:p>
            <a:fld id="{27284B4D-FC68-4F4A-9106-A6B0CBBB0D78}" type="slidenum">
              <a:rPr lang="en-IN" smtClean="0"/>
              <a:pPr/>
              <a:t>‹#›</a:t>
            </a:fld>
            <a:endParaRPr lang="en-I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48E502B-B344-4EDD-9DD5-E6C0AD339664}" type="datetime1">
              <a:rPr lang="en-IN" smtClean="0"/>
              <a:t>21-08-2024</a:t>
            </a:fld>
            <a:endParaRPr lang="en-IN"/>
          </a:p>
        </p:txBody>
      </p:sp>
      <p:sp>
        <p:nvSpPr>
          <p:cNvPr id="8" name="Footer Placeholder 7"/>
          <p:cNvSpPr>
            <a:spLocks noGrp="1"/>
          </p:cNvSpPr>
          <p:nvPr>
            <p:ph type="ftr" sz="quarter" idx="11"/>
          </p:nvPr>
        </p:nvSpPr>
        <p:spPr/>
        <p:txBody>
          <a:bodyPr/>
          <a:lstStyle/>
          <a:p>
            <a:r>
              <a:rPr lang="en-IN"/>
              <a:t>H. C. Khincha &amp; Co</a:t>
            </a:r>
          </a:p>
        </p:txBody>
      </p:sp>
      <p:sp>
        <p:nvSpPr>
          <p:cNvPr id="9" name="Slide Number Placeholder 8"/>
          <p:cNvSpPr>
            <a:spLocks noGrp="1"/>
          </p:cNvSpPr>
          <p:nvPr>
            <p:ph type="sldNum" sz="quarter" idx="12"/>
          </p:nvPr>
        </p:nvSpPr>
        <p:spPr/>
        <p:txBody>
          <a:bodyPr/>
          <a:lstStyle/>
          <a:p>
            <a:fld id="{27284B4D-FC68-4F4A-9106-A6B0CBBB0D78}"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09B127-4D27-425D-970B-84AA30B7F5DC}" type="datetime1">
              <a:rPr lang="en-IN" smtClean="0"/>
              <a:t>21-08-2024</a:t>
            </a:fld>
            <a:endParaRPr lang="en-IN"/>
          </a:p>
        </p:txBody>
      </p:sp>
      <p:sp>
        <p:nvSpPr>
          <p:cNvPr id="4" name="Footer Placeholder 3"/>
          <p:cNvSpPr>
            <a:spLocks noGrp="1"/>
          </p:cNvSpPr>
          <p:nvPr>
            <p:ph type="ftr" sz="quarter" idx="11"/>
          </p:nvPr>
        </p:nvSpPr>
        <p:spPr/>
        <p:txBody>
          <a:bodyPr/>
          <a:lstStyle/>
          <a:p>
            <a:r>
              <a:rPr lang="en-IN"/>
              <a:t>H. C. Khincha &amp; Co</a:t>
            </a:r>
          </a:p>
        </p:txBody>
      </p:sp>
      <p:sp>
        <p:nvSpPr>
          <p:cNvPr id="5" name="Slide Number Placeholder 4"/>
          <p:cNvSpPr>
            <a:spLocks noGrp="1"/>
          </p:cNvSpPr>
          <p:nvPr>
            <p:ph type="sldNum" sz="quarter" idx="12"/>
          </p:nvPr>
        </p:nvSpPr>
        <p:spPr/>
        <p:txBody>
          <a:bodyPr/>
          <a:lstStyle/>
          <a:p>
            <a:fld id="{27284B4D-FC68-4F4A-9106-A6B0CBBB0D78}" type="slidenum">
              <a:rPr lang="en-IN" smtClean="0"/>
              <a:pPr/>
              <a:t>‹#›</a:t>
            </a:fld>
            <a:endParaRPr lang="en-I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ECBE0-B52F-44BB-8500-FF47DBA88EDB}" type="datetime1">
              <a:rPr lang="en-IN" smtClean="0"/>
              <a:t>21-08-2024</a:t>
            </a:fld>
            <a:endParaRPr lang="en-IN"/>
          </a:p>
        </p:txBody>
      </p:sp>
      <p:sp>
        <p:nvSpPr>
          <p:cNvPr id="3" name="Footer Placeholder 2"/>
          <p:cNvSpPr>
            <a:spLocks noGrp="1"/>
          </p:cNvSpPr>
          <p:nvPr>
            <p:ph type="ftr" sz="quarter" idx="11"/>
          </p:nvPr>
        </p:nvSpPr>
        <p:spPr/>
        <p:txBody>
          <a:bodyPr/>
          <a:lstStyle/>
          <a:p>
            <a:r>
              <a:rPr lang="en-IN"/>
              <a:t>H. C. Khincha &amp; Co</a:t>
            </a:r>
          </a:p>
        </p:txBody>
      </p:sp>
      <p:sp>
        <p:nvSpPr>
          <p:cNvPr id="4" name="Slide Number Placeholder 3"/>
          <p:cNvSpPr>
            <a:spLocks noGrp="1"/>
          </p:cNvSpPr>
          <p:nvPr>
            <p:ph type="sldNum" sz="quarter" idx="12"/>
          </p:nvPr>
        </p:nvSpPr>
        <p:spPr/>
        <p:txBody>
          <a:bodyPr/>
          <a:lstStyle/>
          <a:p>
            <a:fld id="{27284B4D-FC68-4F4A-9106-A6B0CBBB0D7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6F416CD2-02D0-4C4D-AE25-F2D98A709823}" type="datetime1">
              <a:rPr lang="en-IN" smtClean="0"/>
              <a:t>21-08-2024</a:t>
            </a:fld>
            <a:endParaRPr lang="en-IN"/>
          </a:p>
        </p:txBody>
      </p:sp>
      <p:sp>
        <p:nvSpPr>
          <p:cNvPr id="6" name="Footer Placeholder 5"/>
          <p:cNvSpPr>
            <a:spLocks noGrp="1"/>
          </p:cNvSpPr>
          <p:nvPr>
            <p:ph type="ftr" sz="quarter" idx="11"/>
          </p:nvPr>
        </p:nvSpPr>
        <p:spPr/>
        <p:txBody>
          <a:bodyPr/>
          <a:lstStyle/>
          <a:p>
            <a:r>
              <a:rPr lang="en-IN"/>
              <a:t>H. C. Khincha &amp; Co</a:t>
            </a:r>
          </a:p>
        </p:txBody>
      </p:sp>
      <p:sp>
        <p:nvSpPr>
          <p:cNvPr id="7" name="Slide Number Placeholder 6"/>
          <p:cNvSpPr>
            <a:spLocks noGrp="1"/>
          </p:cNvSpPr>
          <p:nvPr>
            <p:ph type="sldNum" sz="quarter" idx="12"/>
          </p:nvPr>
        </p:nvSpPr>
        <p:spPr/>
        <p:txBody>
          <a:bodyPr/>
          <a:lstStyle/>
          <a:p>
            <a:fld id="{27284B4D-FC68-4F4A-9106-A6B0CBBB0D78}"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273DB4-F790-4008-8BB7-D469E2F400E1}" type="datetime1">
              <a:rPr lang="en-IN" smtClean="0"/>
              <a:t>21-08-2024</a:t>
            </a:fld>
            <a:endParaRPr lang="en-IN"/>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r>
              <a:rPr lang="en-IN"/>
              <a:t>H. C. Khincha &amp; Co</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7284B4D-FC68-4F4A-9106-A6B0CBBB0D78}" type="slidenum">
              <a:rPr lang="en-IN" smtClean="0"/>
              <a:pPr/>
              <a:t>‹#›</a:t>
            </a:fld>
            <a:endParaRPr lang="en-IN"/>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7FBDA0A-9D05-4FD9-BD32-AFC4708CA01C}" type="datetime1">
              <a:rPr lang="en-IN" smtClean="0"/>
              <a:t>21-08-2024</a:t>
            </a:fld>
            <a:endParaRPr lang="en-IN"/>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en-IN"/>
              <a:t>H. C. Khincha &amp; Co</a:t>
            </a: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27284B4D-FC68-4F4A-9106-A6B0CBBB0D7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naveenkhariwalg@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10972800" cy="4940492"/>
          </a:xfrm>
        </p:spPr>
        <p:txBody>
          <a:bodyPr>
            <a:normAutofit/>
          </a:bodyPr>
          <a:lstStyle/>
          <a:p>
            <a:pPr algn="ctr">
              <a:buNone/>
            </a:pPr>
            <a:r>
              <a:rPr lang="en-IN" sz="44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Demystifying section 43B(h) of IT Act, 1961</a:t>
            </a:r>
          </a:p>
          <a:p>
            <a:pPr algn="ctr">
              <a:buNone/>
            </a:pPr>
            <a:endParaRPr lang="en-GB"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None/>
            </a:pPr>
            <a:r>
              <a:rPr lang="en-GB"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Disallowance on account of delayed payment to Micro and Small Enterprises</a:t>
            </a:r>
          </a:p>
          <a:p>
            <a:pPr algn="ctr">
              <a:buNone/>
            </a:pPr>
            <a:r>
              <a:rPr lang="en-GB"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Applicable from AY 2024-25 onwards</a:t>
            </a:r>
            <a:endParaRPr lang="en-IN"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None/>
            </a:pPr>
            <a:endParaRPr lang="en-IN" sz="1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buNone/>
            </a:pPr>
            <a:endParaRPr lang="en-IN" sz="4400" dirty="0"/>
          </a:p>
        </p:txBody>
      </p:sp>
      <p:sp>
        <p:nvSpPr>
          <p:cNvPr id="3" name="Footer Placeholder 2"/>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501188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Section 43B(h)</a:t>
            </a:r>
            <a:r>
              <a:rPr lang="en-GB"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any sum payable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to a micro or small enterprise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beyond the time limit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specified in section 15 of the Micro, Small and Medium Enterprises Development Act, 2006 (27 of 2006),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shall be allowed only</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(irrespective of the previous year in which the liability to pay such sum was incurred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according to the method of accounting regularly employed by him)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computing the income referred to in section 28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of that previous year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which such sum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is actually paid by him </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2464766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Q-26. How this adjustment of 43B(h) will impact the computation of deferred tax assets and deferred tax liabilities?</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As it will amount to temporary difference as per Accounting Standards or deductible temporary difference as per </a:t>
            </a:r>
            <a:r>
              <a:rPr lang="en-GB" sz="2400" dirty="0" err="1">
                <a:latin typeface="Times New Roman" panose="02020603050405020304" pitchFamily="18" charset="0"/>
                <a:cs typeface="Times New Roman" panose="02020603050405020304" pitchFamily="18" charset="0"/>
              </a:rPr>
              <a:t>Ind</a:t>
            </a:r>
            <a:r>
              <a:rPr lang="en-GB" sz="2400" dirty="0">
                <a:latin typeface="Times New Roman" panose="02020603050405020304" pitchFamily="18" charset="0"/>
                <a:cs typeface="Times New Roman" panose="02020603050405020304" pitchFamily="18" charset="0"/>
              </a:rPr>
              <a:t> AS, the provision of deferred tax asset will be required to be made. </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2525778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Q-27. Whether any ‘provision’ of interest u/s 22 of MSMED is required to be made. </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The MSMED Act, 2006 is an act to facilitate and does not provide for any penal provision in case of failure to pay interest. Hence, the buyer and supplier  may agree not to charge interest and buyer may waive his right to charge interest.</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However, if matter goes to facilitation council, this agreement will be void.</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The definitions of </a:t>
            </a:r>
            <a:r>
              <a:rPr lang="en-GB" sz="2400" b="1" u="sng" dirty="0">
                <a:latin typeface="Times New Roman" panose="02020603050405020304" pitchFamily="18" charset="0"/>
                <a:cs typeface="Times New Roman" panose="02020603050405020304" pitchFamily="18" charset="0"/>
              </a:rPr>
              <a:t>‘provision’ and ‘liability’ as given in </a:t>
            </a:r>
            <a:r>
              <a:rPr lang="en-GB" sz="2400" b="1" u="sng" dirty="0" err="1">
                <a:latin typeface="Times New Roman" panose="02020603050405020304" pitchFamily="18" charset="0"/>
                <a:cs typeface="Times New Roman" panose="02020603050405020304" pitchFamily="18" charset="0"/>
              </a:rPr>
              <a:t>Ind</a:t>
            </a:r>
            <a:r>
              <a:rPr lang="en-GB" sz="2400" b="1" u="sng" dirty="0">
                <a:latin typeface="Times New Roman" panose="02020603050405020304" pitchFamily="18" charset="0"/>
                <a:cs typeface="Times New Roman" panose="02020603050405020304" pitchFamily="18" charset="0"/>
              </a:rPr>
              <a:t> AS 37</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are as under:</a:t>
            </a:r>
            <a:endParaRPr lang="en-US"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A </a:t>
            </a:r>
            <a:r>
              <a:rPr lang="en-GB" sz="2400" b="1" u="sng" dirty="0">
                <a:latin typeface="Times New Roman" panose="02020603050405020304" pitchFamily="18" charset="0"/>
                <a:cs typeface="Times New Roman" panose="02020603050405020304" pitchFamily="18" charset="0"/>
              </a:rPr>
              <a:t>provision</a:t>
            </a:r>
            <a:r>
              <a:rPr lang="en-GB" sz="2400" dirty="0">
                <a:latin typeface="Times New Roman" panose="02020603050405020304" pitchFamily="18" charset="0"/>
                <a:cs typeface="Times New Roman" panose="02020603050405020304" pitchFamily="18" charset="0"/>
              </a:rPr>
              <a:t> is a liability of uncertain timing or amount.</a:t>
            </a:r>
          </a:p>
          <a:p>
            <a:pPr marL="0" indent="0" algn="just">
              <a:buNone/>
            </a:pPr>
            <a:r>
              <a:rPr lang="en-GB" sz="2400" dirty="0">
                <a:latin typeface="Times New Roman" panose="02020603050405020304" pitchFamily="18" charset="0"/>
                <a:cs typeface="Times New Roman" panose="02020603050405020304" pitchFamily="18" charset="0"/>
              </a:rPr>
              <a:t>A </a:t>
            </a:r>
            <a:r>
              <a:rPr lang="en-GB" sz="2400" b="1" u="sng" dirty="0">
                <a:latin typeface="Times New Roman" panose="02020603050405020304" pitchFamily="18" charset="0"/>
                <a:cs typeface="Times New Roman" panose="02020603050405020304" pitchFamily="18" charset="0"/>
              </a:rPr>
              <a:t>liability</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is a present obligation of the entity arising from past events, the settlement of which is expected to result in an outflow from the entity of resources embodying economic benefits. </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1180794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dirty="0">
                <a:latin typeface="Times New Roman" panose="02020603050405020304" pitchFamily="18" charset="0"/>
                <a:cs typeface="Times New Roman" panose="02020603050405020304" pitchFamily="18" charset="0"/>
              </a:rPr>
              <a:t>So, as is evident for being a liability, there ought to be expected outflow of resources. When as per past practice, no interest has been paid and there is no claim from the supplier, and if it is evident that there is not likely to be any claim of interest, there is no requirement of provision of interest in books.</a:t>
            </a:r>
          </a:p>
          <a:p>
            <a:pPr marL="0" indent="0" algn="just">
              <a:buNone/>
            </a:pPr>
            <a:r>
              <a:rPr lang="en-GB" sz="2400" dirty="0">
                <a:latin typeface="Times New Roman" panose="02020603050405020304" pitchFamily="18" charset="0"/>
                <a:cs typeface="Times New Roman" panose="02020603050405020304" pitchFamily="18" charset="0"/>
              </a:rPr>
              <a:t>The situation will be different in case matter is before the MSME facilitation council.</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3714260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344382" y="265679"/>
            <a:ext cx="11519401" cy="6084334"/>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Q-28. From which date appointed date or deemed date of acceptance will commence in case of ‘goods ordered and received on Approval’. </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a:latin typeface="Times New Roman" panose="02020603050405020304" pitchFamily="18" charset="0"/>
                <a:cs typeface="Times New Roman" panose="02020603050405020304" pitchFamily="18" charset="0"/>
              </a:rPr>
              <a:t>Ans</a:t>
            </a:r>
            <a:r>
              <a:rPr lang="en-GB" sz="2400" dirty="0">
                <a:latin typeface="Times New Roman" panose="02020603050405020304" pitchFamily="18" charset="0"/>
                <a:cs typeface="Times New Roman" panose="02020603050405020304" pitchFamily="18" charset="0"/>
              </a:rPr>
              <a:t>. Section 2(b) defines ‘appointed day’ and it starts from ‘day of acceptance’. Day of acceptance is ‘the day of actual delivery of goods or rendering of service’, if no objection is made within 15 days. In case of objection, it is date of removal of such objection. </a:t>
            </a:r>
          </a:p>
          <a:p>
            <a:pPr marL="0" indent="0" algn="just">
              <a:buNone/>
            </a:pPr>
            <a:r>
              <a:rPr lang="en-GB" sz="2400" dirty="0">
                <a:latin typeface="Times New Roman" panose="02020603050405020304" pitchFamily="18" charset="0"/>
                <a:cs typeface="Times New Roman" panose="02020603050405020304" pitchFamily="18" charset="0"/>
              </a:rPr>
              <a:t> </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377736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357082" y="109999"/>
            <a:ext cx="11519401" cy="6268695"/>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Section 24 of Sale of Goods Act, 1930 is relevant which is as under: </a:t>
            </a:r>
          </a:p>
          <a:p>
            <a:pPr marL="0" indent="0" algn="just">
              <a:buNone/>
            </a:pP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When goods are delivered to the buyer on approval or “on sale or return” or other similar terms, the property therein passes to the buyer -</a:t>
            </a:r>
          </a:p>
          <a:p>
            <a:pPr marL="0" indent="0" algn="just">
              <a:buNone/>
            </a:pPr>
            <a:r>
              <a:rPr lang="en-GB" sz="2400" dirty="0">
                <a:latin typeface="Times New Roman" panose="02020603050405020304" pitchFamily="18" charset="0"/>
                <a:cs typeface="Times New Roman" panose="02020603050405020304" pitchFamily="18" charset="0"/>
              </a:rPr>
              <a:t>(a) when he </a:t>
            </a:r>
            <a:r>
              <a:rPr lang="en-GB" sz="2400" b="1" u="sng" dirty="0">
                <a:latin typeface="Times New Roman" panose="02020603050405020304" pitchFamily="18" charset="0"/>
                <a:cs typeface="Times New Roman" panose="02020603050405020304" pitchFamily="18" charset="0"/>
              </a:rPr>
              <a:t>signifies his approval or acceptance to the seller or does any other act adopting the transaction;</a:t>
            </a:r>
          </a:p>
          <a:p>
            <a:pPr marL="0" indent="0" algn="just">
              <a:buNone/>
            </a:pPr>
            <a:r>
              <a:rPr lang="en-GB" sz="2400" dirty="0">
                <a:latin typeface="Times New Roman" panose="02020603050405020304" pitchFamily="18" charset="0"/>
                <a:cs typeface="Times New Roman" panose="02020603050405020304" pitchFamily="18" charset="0"/>
              </a:rPr>
              <a:t>(b) </a:t>
            </a:r>
            <a:r>
              <a:rPr lang="en-GB" sz="2400" b="1" u="sng" dirty="0">
                <a:latin typeface="Times New Roman" panose="02020603050405020304" pitchFamily="18" charset="0"/>
                <a:cs typeface="Times New Roman" panose="02020603050405020304" pitchFamily="18" charset="0"/>
              </a:rPr>
              <a:t>if he does not signify his approval or acceptance to the seller but retains the goods without giving notice of rejection, then, if a time has been fixed for the return of the goods, on the expiration of such time, and, if no time has been fixed, on the expiration of a reasonable time.”</a:t>
            </a:r>
          </a:p>
          <a:p>
            <a:pPr marL="0" indent="0" algn="just">
              <a:buNone/>
            </a:pPr>
            <a:r>
              <a:rPr lang="en-GB"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Hence, it is not an actual delivery but notional delivery. </a:t>
            </a:r>
          </a:p>
          <a:p>
            <a:pPr marL="0" indent="0" algn="just">
              <a:buNone/>
            </a:pPr>
            <a:r>
              <a:rPr lang="en-GB" sz="2400" b="1" u="sng" dirty="0">
                <a:latin typeface="Times New Roman" panose="02020603050405020304" pitchFamily="18" charset="0"/>
                <a:cs typeface="Times New Roman" panose="02020603050405020304" pitchFamily="18" charset="0"/>
              </a:rPr>
              <a:t>The date of actual delivery will be the date when any of the acts as given in section 24 of the Sale of Goods Act happens.</a:t>
            </a:r>
          </a:p>
          <a:p>
            <a:pPr marL="0" indent="0" algn="just">
              <a:buNone/>
            </a:pPr>
            <a:r>
              <a:rPr lang="en-GB" sz="2400" b="1" u="sng" dirty="0">
                <a:latin typeface="Times New Roman" panose="02020603050405020304" pitchFamily="18" charset="0"/>
                <a:cs typeface="Times New Roman" panose="02020603050405020304" pitchFamily="18" charset="0"/>
              </a:rPr>
              <a:t>The liability to pay will arise only when invoice is raised and the invoice can only be raised when the property in goods passes to the buyer.</a:t>
            </a:r>
            <a:endParaRPr lang="en-US"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40438267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Q-29. In case of services, a certain percentage is deducted from normal payments as retention money and withheld as performance guarantee, whether the provisions of section 15 will be applicable. </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a:latin typeface="Times New Roman" panose="02020603050405020304" pitchFamily="18" charset="0"/>
                <a:cs typeface="Times New Roman" panose="02020603050405020304" pitchFamily="18" charset="0"/>
              </a:rPr>
              <a:t>Ans. </a:t>
            </a:r>
            <a:r>
              <a:rPr lang="en-GB" sz="2400" dirty="0">
                <a:latin typeface="Times New Roman" panose="02020603050405020304" pitchFamily="18" charset="0"/>
                <a:cs typeface="Times New Roman" panose="02020603050405020304" pitchFamily="18" charset="0"/>
              </a:rPr>
              <a:t>It will be based on terms of individual contracts. Retention money is a consideration for ‘contract of indemnity’ and is separable from main contract of rendering of service. </a:t>
            </a:r>
          </a:p>
          <a:p>
            <a:pPr marL="0" indent="0" algn="just">
              <a:buNone/>
            </a:pPr>
            <a:r>
              <a:rPr lang="en-GB" sz="2400" dirty="0">
                <a:latin typeface="Times New Roman" panose="02020603050405020304" pitchFamily="18" charset="0"/>
                <a:cs typeface="Times New Roman" panose="02020603050405020304" pitchFamily="18" charset="0"/>
              </a:rPr>
              <a:t>Section 15 provides time for payment for supply of goods and services and retaining such money in terms of contract will be constructive payment for supply and appropriation towards ‘contract of indemnity’. </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1863963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413657" y="387928"/>
            <a:ext cx="11293434"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Q-30. What if the advance is paid to the supplier, who is a micro or small enterprise?</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 </a:t>
            </a:r>
            <a:r>
              <a:rPr lang="en-GB" sz="2400" dirty="0">
                <a:latin typeface="Times New Roman" panose="02020603050405020304" pitchFamily="18" charset="0"/>
                <a:cs typeface="Times New Roman" panose="02020603050405020304" pitchFamily="18" charset="0"/>
              </a:rPr>
              <a:t>The advance payment made to the MSEs shall be allowed as a deduction in the year of payment itself, even if it does not fall due for payment in that year. </a:t>
            </a:r>
            <a:r>
              <a:rPr lang="en-GB" sz="2400" b="1" u="sng" dirty="0">
                <a:latin typeface="Times New Roman" panose="02020603050405020304" pitchFamily="18" charset="0"/>
                <a:cs typeface="Times New Roman" panose="02020603050405020304" pitchFamily="18" charset="0"/>
              </a:rPr>
              <a:t>The Supreme Court has upheld the deduction under Section 43B for the advance payments - CIT v. United Glass Mfg. Co. Ltd. [2012] 28 taxmann.com 429 (SC).</a:t>
            </a:r>
          </a:p>
          <a:p>
            <a:pPr marL="0" indent="0" algn="just">
              <a:buNone/>
            </a:pPr>
            <a:endParaRPr lang="en-GB" sz="2400" b="1" u="sng" dirty="0">
              <a:latin typeface="Times New Roman" panose="02020603050405020304" pitchFamily="18" charset="0"/>
              <a:cs typeface="Times New Roman" panose="02020603050405020304" pitchFamily="18" charset="0"/>
            </a:endParaRPr>
          </a:p>
          <a:p>
            <a:pPr marL="0" indent="0" algn="just">
              <a:buNone/>
            </a:pPr>
            <a:r>
              <a:rPr lang="en-GB" sz="2400" b="1" u="sng" dirty="0">
                <a:latin typeface="Times New Roman" panose="02020603050405020304" pitchFamily="18" charset="0"/>
                <a:cs typeface="Times New Roman" panose="02020603050405020304" pitchFamily="18" charset="0"/>
              </a:rPr>
              <a:t>Contrary view can be taken on the ground that section 43B applies only to statutory dues and mere advance to supplier is not statutory dues and further it is also not claimed as a deduction by debiting the same to P&amp;L a/c as it has not fallen due.</a:t>
            </a: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8119508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414108" y="240279"/>
            <a:ext cx="11405348" cy="6084334"/>
          </a:xfrm>
        </p:spPr>
        <p:txBody>
          <a:bodyPr>
            <a:normAutofit/>
          </a:bodyPr>
          <a:lstStyle/>
          <a:p>
            <a:pPr marL="109728" indent="0" algn="just">
              <a:buNone/>
            </a:pPr>
            <a:r>
              <a:rPr lang="en-GB" sz="2400" b="1" dirty="0">
                <a:latin typeface="Times New Roman" panose="02020603050405020304" pitchFamily="18" charset="0"/>
                <a:cs typeface="Times New Roman" panose="02020603050405020304" pitchFamily="18" charset="0"/>
              </a:rPr>
              <a:t>Q-31. Is it mandatory for the supplier to update the details of turnover and investment on the </a:t>
            </a:r>
            <a:r>
              <a:rPr lang="en-GB" sz="2400" b="1" dirty="0" err="1">
                <a:latin typeface="Times New Roman" panose="02020603050405020304" pitchFamily="18" charset="0"/>
                <a:cs typeface="Times New Roman" panose="02020603050405020304" pitchFamily="18" charset="0"/>
              </a:rPr>
              <a:t>Udyam</a:t>
            </a:r>
            <a:r>
              <a:rPr lang="en-GB" sz="2400" b="1" dirty="0">
                <a:latin typeface="Times New Roman" panose="02020603050405020304" pitchFamily="18" charset="0"/>
                <a:cs typeface="Times New Roman" panose="02020603050405020304" pitchFamily="18" charset="0"/>
              </a:rPr>
              <a:t> Registration Portal?</a:t>
            </a:r>
          </a:p>
          <a:p>
            <a:pPr marL="109728" indent="0" algn="just">
              <a:buNone/>
            </a:pPr>
            <a:endParaRPr lang="en-GB" sz="2400" b="1" dirty="0">
              <a:latin typeface="Times New Roman" panose="02020603050405020304" pitchFamily="18" charset="0"/>
              <a:cs typeface="Times New Roman" panose="02020603050405020304" pitchFamily="18" charset="0"/>
            </a:endParaRPr>
          </a:p>
          <a:p>
            <a:pPr marL="109728"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 </a:t>
            </a:r>
            <a:r>
              <a:rPr lang="en-GB" sz="2400" dirty="0">
                <a:latin typeface="Times New Roman" panose="02020603050405020304" pitchFamily="18" charset="0"/>
                <a:cs typeface="Times New Roman" panose="02020603050405020304" pitchFamily="18" charset="0"/>
              </a:rPr>
              <a:t>Para 8 of the Notification No. 2119(E) provides that an enterprise having </a:t>
            </a:r>
            <a:r>
              <a:rPr lang="en-GB" sz="2400" dirty="0" err="1">
                <a:latin typeface="Times New Roman" panose="02020603050405020304" pitchFamily="18" charset="0"/>
                <a:cs typeface="Times New Roman" panose="02020603050405020304" pitchFamily="18" charset="0"/>
              </a:rPr>
              <a:t>Udyam</a:t>
            </a:r>
            <a:r>
              <a:rPr lang="en-GB" sz="2400" dirty="0">
                <a:latin typeface="Times New Roman" panose="02020603050405020304" pitchFamily="18" charset="0"/>
                <a:cs typeface="Times New Roman" panose="02020603050405020304" pitchFamily="18" charset="0"/>
              </a:rPr>
              <a:t> Registration shall update its information online in the </a:t>
            </a:r>
            <a:r>
              <a:rPr lang="en-GB" sz="2400" dirty="0" err="1">
                <a:latin typeface="Times New Roman" panose="02020603050405020304" pitchFamily="18" charset="0"/>
                <a:cs typeface="Times New Roman" panose="02020603050405020304" pitchFamily="18" charset="0"/>
              </a:rPr>
              <a:t>Udyam</a:t>
            </a:r>
            <a:r>
              <a:rPr lang="en-GB" sz="2400" dirty="0">
                <a:latin typeface="Times New Roman" panose="02020603050405020304" pitchFamily="18" charset="0"/>
                <a:cs typeface="Times New Roman" panose="02020603050405020304" pitchFamily="18" charset="0"/>
              </a:rPr>
              <a:t> Registration portal, including the details of the ITR and the GST Return for the previous financial year and such other additional information as may be required, on self-declaration basis.</a:t>
            </a:r>
          </a:p>
          <a:p>
            <a:pPr marL="109728" indent="0" algn="just">
              <a:buNone/>
            </a:pPr>
            <a:r>
              <a:rPr lang="en-GB" sz="2400" dirty="0">
                <a:latin typeface="Times New Roman" panose="02020603050405020304" pitchFamily="18" charset="0"/>
                <a:cs typeface="Times New Roman" panose="02020603050405020304" pitchFamily="18" charset="0"/>
              </a:rPr>
              <a:t>These </a:t>
            </a:r>
            <a:r>
              <a:rPr lang="en-GB" sz="2400" b="1" u="sng" dirty="0">
                <a:latin typeface="Times New Roman" panose="02020603050405020304" pitchFamily="18" charset="0"/>
                <a:cs typeface="Times New Roman" panose="02020603050405020304" pitchFamily="18" charset="0"/>
              </a:rPr>
              <a:t>details are automatically pulled by the </a:t>
            </a:r>
            <a:r>
              <a:rPr lang="en-GB" sz="2400" b="1" u="sng" dirty="0" err="1">
                <a:latin typeface="Times New Roman" panose="02020603050405020304" pitchFamily="18" charset="0"/>
                <a:cs typeface="Times New Roman" panose="02020603050405020304" pitchFamily="18" charset="0"/>
              </a:rPr>
              <a:t>Udhyam</a:t>
            </a:r>
            <a:r>
              <a:rPr lang="en-GB" sz="2400" b="1" u="sng" dirty="0">
                <a:latin typeface="Times New Roman" panose="02020603050405020304" pitchFamily="18" charset="0"/>
                <a:cs typeface="Times New Roman" panose="02020603050405020304" pitchFamily="18" charset="0"/>
              </a:rPr>
              <a:t> Portal from the ITR and GST returns filed on the respective portals.</a:t>
            </a:r>
            <a:r>
              <a:rPr lang="en-GB" sz="2400" dirty="0">
                <a:latin typeface="Times New Roman" panose="02020603050405020304" pitchFamily="18" charset="0"/>
                <a:cs typeface="Times New Roman" panose="02020603050405020304" pitchFamily="18" charset="0"/>
              </a:rPr>
              <a:t> </a:t>
            </a:r>
          </a:p>
          <a:p>
            <a:pPr marL="109728" indent="0" algn="just">
              <a:buNone/>
            </a:pPr>
            <a:r>
              <a:rPr lang="en-GB" sz="2400" dirty="0">
                <a:latin typeface="Times New Roman" panose="02020603050405020304" pitchFamily="18" charset="0"/>
                <a:cs typeface="Times New Roman" panose="02020603050405020304" pitchFamily="18" charset="0"/>
              </a:rPr>
              <a:t>So, </a:t>
            </a:r>
            <a:r>
              <a:rPr lang="en-GB" sz="2400" b="1" u="sng" dirty="0">
                <a:latin typeface="Times New Roman" panose="02020603050405020304" pitchFamily="18" charset="0"/>
                <a:cs typeface="Times New Roman" panose="02020603050405020304" pitchFamily="18" charset="0"/>
              </a:rPr>
              <a:t>there is no requirement to manually upload the details of turnover and investment on the </a:t>
            </a:r>
            <a:r>
              <a:rPr lang="en-GB" sz="2400" b="1" u="sng" dirty="0" err="1">
                <a:latin typeface="Times New Roman" panose="02020603050405020304" pitchFamily="18" charset="0"/>
                <a:cs typeface="Times New Roman" panose="02020603050405020304" pitchFamily="18" charset="0"/>
              </a:rPr>
              <a:t>Udhyam</a:t>
            </a:r>
            <a:r>
              <a:rPr lang="en-GB" sz="2400" b="1" u="sng" dirty="0">
                <a:latin typeface="Times New Roman" panose="02020603050405020304" pitchFamily="18" charset="0"/>
                <a:cs typeface="Times New Roman" panose="02020603050405020304" pitchFamily="18" charset="0"/>
              </a:rPr>
              <a:t> Portal.</a:t>
            </a:r>
          </a:p>
          <a:p>
            <a:pPr marL="109728" indent="0" algn="just">
              <a:buNone/>
            </a:pPr>
            <a:r>
              <a:rPr lang="en-GB" sz="2400" dirty="0">
                <a:latin typeface="Times New Roman" panose="02020603050405020304" pitchFamily="18" charset="0"/>
                <a:cs typeface="Times New Roman" panose="02020603050405020304" pitchFamily="18" charset="0"/>
              </a:rPr>
              <a:t>However, </a:t>
            </a:r>
            <a:r>
              <a:rPr lang="en-GB" sz="2400" b="1" u="sng" dirty="0">
                <a:latin typeface="Times New Roman" panose="02020603050405020304" pitchFamily="18" charset="0"/>
                <a:cs typeface="Times New Roman" panose="02020603050405020304" pitchFamily="18" charset="0"/>
              </a:rPr>
              <a:t>if there is any change in the business activity, the entity should update the details of such new business activities.</a:t>
            </a:r>
          </a:p>
          <a:p>
            <a:pPr marL="109728" indent="0" algn="just">
              <a:buNone/>
            </a:pPr>
            <a:r>
              <a:rPr lang="en-GB" sz="2400" b="1" u="sng" dirty="0">
                <a:latin typeface="Times New Roman" panose="02020603050405020304" pitchFamily="18" charset="0"/>
                <a:cs typeface="Times New Roman" panose="02020603050405020304" pitchFamily="18" charset="0"/>
              </a:rPr>
              <a:t>Failure to update the relevant information in the online </a:t>
            </a:r>
            <a:r>
              <a:rPr lang="en-GB" sz="2400" b="1" u="sng" dirty="0" err="1">
                <a:latin typeface="Times New Roman" panose="02020603050405020304" pitchFamily="18" charset="0"/>
                <a:cs typeface="Times New Roman" panose="02020603050405020304" pitchFamily="18" charset="0"/>
              </a:rPr>
              <a:t>Udyam</a:t>
            </a:r>
            <a:r>
              <a:rPr lang="en-GB" sz="2400" b="1" u="sng" dirty="0">
                <a:latin typeface="Times New Roman" panose="02020603050405020304" pitchFamily="18" charset="0"/>
                <a:cs typeface="Times New Roman" panose="02020603050405020304" pitchFamily="18" charset="0"/>
              </a:rPr>
              <a:t> Registration portal will render the enterprise liable for suspension of its status.</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5937009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109728" indent="0" algn="just">
              <a:buNone/>
            </a:pPr>
            <a:r>
              <a:rPr lang="en-GB" sz="2400" b="1" dirty="0">
                <a:latin typeface="Times New Roman" panose="02020603050405020304" pitchFamily="18" charset="0"/>
                <a:cs typeface="Times New Roman" panose="02020603050405020304" pitchFamily="18" charset="0"/>
              </a:rPr>
              <a:t>Q-32. A supplier, who is a </a:t>
            </a:r>
            <a:r>
              <a:rPr lang="en-GB" sz="2400" b="1" dirty="0" err="1">
                <a:latin typeface="Times New Roman" panose="02020603050405020304" pitchFamily="18" charset="0"/>
                <a:cs typeface="Times New Roman" panose="02020603050405020304" pitchFamily="18" charset="0"/>
              </a:rPr>
              <a:t>Udyam</a:t>
            </a:r>
            <a:r>
              <a:rPr lang="en-GB" sz="2400" b="1" dirty="0">
                <a:latin typeface="Times New Roman" panose="02020603050405020304" pitchFamily="18" charset="0"/>
                <a:cs typeface="Times New Roman" panose="02020603050405020304" pitchFamily="18" charset="0"/>
              </a:rPr>
              <a:t>-registered small enterprise, has purchased a plot of land worth </a:t>
            </a:r>
            <a:r>
              <a:rPr lang="en-GB" sz="2400" b="1" dirty="0" err="1">
                <a:latin typeface="Times New Roman" panose="02020603050405020304" pitchFamily="18" charset="0"/>
                <a:cs typeface="Times New Roman" panose="02020603050405020304" pitchFamily="18" charset="0"/>
              </a:rPr>
              <a:t>Rs</a:t>
            </a:r>
            <a:r>
              <a:rPr lang="en-GB" sz="2400" b="1" dirty="0">
                <a:latin typeface="Times New Roman" panose="02020603050405020304" pitchFamily="18" charset="0"/>
                <a:cs typeface="Times New Roman" panose="02020603050405020304" pitchFamily="18" charset="0"/>
              </a:rPr>
              <a:t>. 10 </a:t>
            </a:r>
            <a:r>
              <a:rPr lang="en-GB" sz="2400" b="1" dirty="0" err="1">
                <a:latin typeface="Times New Roman" panose="02020603050405020304" pitchFamily="18" charset="0"/>
                <a:cs typeface="Times New Roman" panose="02020603050405020304" pitchFamily="18" charset="0"/>
              </a:rPr>
              <a:t>crores</a:t>
            </a:r>
            <a:r>
              <a:rPr lang="en-GB" sz="2400" b="1" dirty="0">
                <a:latin typeface="Times New Roman" panose="02020603050405020304" pitchFamily="18" charset="0"/>
                <a:cs typeface="Times New Roman" panose="02020603050405020304" pitchFamily="18" charset="0"/>
              </a:rPr>
              <a:t>. Will this investment impact his status as a small enterprise?</a:t>
            </a:r>
          </a:p>
          <a:p>
            <a:pPr marL="109728" indent="0" algn="just">
              <a:buNone/>
            </a:pPr>
            <a:endParaRPr lang="en-GB" sz="2400" b="1" dirty="0">
              <a:latin typeface="Times New Roman" panose="02020603050405020304" pitchFamily="18" charset="0"/>
              <a:cs typeface="Times New Roman" panose="02020603050405020304" pitchFamily="18" charset="0"/>
            </a:endParaRPr>
          </a:p>
          <a:p>
            <a:pPr marL="109728"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 </a:t>
            </a:r>
            <a:r>
              <a:rPr lang="en-GB" sz="2400" dirty="0">
                <a:latin typeface="Times New Roman" panose="02020603050405020304" pitchFamily="18" charset="0"/>
                <a:cs typeface="Times New Roman" panose="02020603050405020304" pitchFamily="18" charset="0"/>
              </a:rPr>
              <a:t>Investment in land and buildings does not count for the investment ceilings under Para 1 of Notification No. 2119(E).</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5141405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357082" y="240279"/>
            <a:ext cx="11519401" cy="6084334"/>
          </a:xfrm>
        </p:spPr>
        <p:txBody>
          <a:bodyPr>
            <a:normAutofit/>
          </a:bodyPr>
          <a:lstStyle/>
          <a:p>
            <a:pPr marL="109728" indent="0" algn="just">
              <a:buNone/>
            </a:pPr>
            <a:r>
              <a:rPr lang="en-GB" sz="2400" b="1" dirty="0">
                <a:latin typeface="Times New Roman" panose="02020603050405020304" pitchFamily="18" charset="0"/>
                <a:cs typeface="Times New Roman" panose="02020603050405020304" pitchFamily="18" charset="0"/>
              </a:rPr>
              <a:t>Q-33. A supplier, who is a </a:t>
            </a:r>
            <a:r>
              <a:rPr lang="en-GB" sz="2400" b="1" dirty="0" err="1">
                <a:latin typeface="Times New Roman" panose="02020603050405020304" pitchFamily="18" charset="0"/>
                <a:cs typeface="Times New Roman" panose="02020603050405020304" pitchFamily="18" charset="0"/>
              </a:rPr>
              <a:t>Udyam</a:t>
            </a:r>
            <a:r>
              <a:rPr lang="en-GB" sz="2400" b="1" dirty="0">
                <a:latin typeface="Times New Roman" panose="02020603050405020304" pitchFamily="18" charset="0"/>
                <a:cs typeface="Times New Roman" panose="02020603050405020304" pitchFamily="18" charset="0"/>
              </a:rPr>
              <a:t>-registered small enterprise, has purchased plant and machinery worth </a:t>
            </a:r>
            <a:r>
              <a:rPr lang="en-GB" sz="2400" b="1" dirty="0" err="1">
                <a:latin typeface="Times New Roman" panose="02020603050405020304" pitchFamily="18" charset="0"/>
                <a:cs typeface="Times New Roman" panose="02020603050405020304" pitchFamily="18" charset="0"/>
              </a:rPr>
              <a:t>Rs</a:t>
            </a:r>
            <a:r>
              <a:rPr lang="en-GB" sz="2400" b="1" dirty="0">
                <a:latin typeface="Times New Roman" panose="02020603050405020304" pitchFamily="18" charset="0"/>
                <a:cs typeface="Times New Roman" panose="02020603050405020304" pitchFamily="18" charset="0"/>
              </a:rPr>
              <a:t>. 12 </a:t>
            </a:r>
            <a:r>
              <a:rPr lang="en-GB" sz="2400" b="1" dirty="0" err="1">
                <a:latin typeface="Times New Roman" panose="02020603050405020304" pitchFamily="18" charset="0"/>
                <a:cs typeface="Times New Roman" panose="02020603050405020304" pitchFamily="18" charset="0"/>
              </a:rPr>
              <a:t>crores</a:t>
            </a:r>
            <a:r>
              <a:rPr lang="en-GB" sz="2400" b="1" dirty="0">
                <a:latin typeface="Times New Roman" panose="02020603050405020304" pitchFamily="18" charset="0"/>
                <a:cs typeface="Times New Roman" panose="02020603050405020304" pitchFamily="18" charset="0"/>
              </a:rPr>
              <a:t>. Will this investment impact his status as a small enterprise?</a:t>
            </a:r>
          </a:p>
          <a:p>
            <a:pPr marL="109728" indent="0" algn="just">
              <a:buNone/>
            </a:pPr>
            <a:r>
              <a:rPr lang="en-GB" sz="2400" dirty="0">
                <a:latin typeface="Times New Roman" panose="02020603050405020304" pitchFamily="18" charset="0"/>
                <a:cs typeface="Times New Roman" panose="02020603050405020304" pitchFamily="18" charset="0"/>
              </a:rPr>
              <a:t>Yes, this investment will impact its status and will turn it into a medium enterprise. </a:t>
            </a:r>
          </a:p>
          <a:p>
            <a:pPr marL="109728" indent="0" algn="just">
              <a:buNone/>
            </a:pPr>
            <a:r>
              <a:rPr lang="en-GB" sz="2400" dirty="0">
                <a:latin typeface="Times New Roman" panose="02020603050405020304" pitchFamily="18" charset="0"/>
                <a:cs typeface="Times New Roman" panose="02020603050405020304" pitchFamily="18" charset="0"/>
              </a:rPr>
              <a:t>However, even after this upward re-classification, the entity shall continue to avail of all non-tax benefits of the category for a period of three years from the date of such upward change.</a:t>
            </a:r>
          </a:p>
          <a:p>
            <a:pPr marL="109728" indent="0" algn="just">
              <a:buNone/>
            </a:pPr>
            <a:r>
              <a:rPr lang="en-GB" sz="2400" dirty="0">
                <a:latin typeface="Times New Roman" panose="02020603050405020304" pitchFamily="18" charset="0"/>
                <a:cs typeface="Times New Roman" panose="02020603050405020304" pitchFamily="18" charset="0"/>
              </a:rPr>
              <a:t>There is no definition of “non-tax benefit” in the MSMED Act or the Notification.</a:t>
            </a:r>
          </a:p>
          <a:p>
            <a:pPr marL="109728" indent="0" algn="just">
              <a:buNone/>
            </a:pPr>
            <a:r>
              <a:rPr lang="en-GB" sz="2400" dirty="0" err="1">
                <a:latin typeface="Times New Roman" panose="02020603050405020304" pitchFamily="18" charset="0"/>
                <a:cs typeface="Times New Roman" panose="02020603050405020304" pitchFamily="18" charset="0"/>
              </a:rPr>
              <a:t>Investopedia</a:t>
            </a:r>
            <a:r>
              <a:rPr lang="en-GB" sz="2400" dirty="0">
                <a:latin typeface="Times New Roman" panose="02020603050405020304" pitchFamily="18" charset="0"/>
                <a:cs typeface="Times New Roman" panose="02020603050405020304" pitchFamily="18" charset="0"/>
              </a:rPr>
              <a:t> defines “tax benefit” as “any tax law that helps you reduce your tax liability.”</a:t>
            </a:r>
          </a:p>
          <a:p>
            <a:pPr marL="109728" indent="0" algn="just">
              <a:buNone/>
            </a:pPr>
            <a:r>
              <a:rPr lang="en-GB" sz="2400" dirty="0">
                <a:latin typeface="Times New Roman" panose="02020603050405020304" pitchFamily="18" charset="0"/>
                <a:cs typeface="Times New Roman" panose="02020603050405020304" pitchFamily="18" charset="0"/>
              </a:rPr>
              <a:t>Section 43B(h) provides no tax benefit in the above sense to the supplier who is a micro or small enterprise.</a:t>
            </a:r>
          </a:p>
          <a:p>
            <a:pPr marL="109728" indent="0" algn="just">
              <a:buNone/>
            </a:pPr>
            <a:r>
              <a:rPr lang="en-GB" sz="2400" dirty="0">
                <a:latin typeface="Times New Roman" panose="02020603050405020304" pitchFamily="18" charset="0"/>
                <a:cs typeface="Times New Roman" panose="02020603050405020304" pitchFamily="18" charset="0"/>
              </a:rPr>
              <a:t>It provides him with a non-tax benefit of protection against delayed payments by the buyer by providing a tax disincentive to the buyer who delays the payment.</a:t>
            </a:r>
          </a:p>
          <a:p>
            <a:pPr marL="109728" indent="0" algn="just">
              <a:buNone/>
            </a:pPr>
            <a:r>
              <a:rPr lang="en-GB" sz="2400" dirty="0">
                <a:latin typeface="Times New Roman" panose="02020603050405020304" pitchFamily="18" charset="0"/>
                <a:cs typeface="Times New Roman" panose="02020603050405020304" pitchFamily="18" charset="0"/>
              </a:rPr>
              <a:t>Section 43B(h) is clearly a non-tax benefit to the Supplier, within the meaning of para 8(5) of the Notification.</a:t>
            </a:r>
          </a:p>
        </p:txBody>
      </p:sp>
      <p:sp>
        <p:nvSpPr>
          <p:cNvPr id="2" name="Footer Placeholder 1"/>
          <p:cNvSpPr>
            <a:spLocks noGrp="1"/>
          </p:cNvSpPr>
          <p:nvPr>
            <p:ph type="ftr" sz="quarter" idx="11"/>
          </p:nvPr>
        </p:nvSpPr>
        <p:spPr/>
        <p:txBody>
          <a:bodyPr/>
          <a:lstStyle/>
          <a:p>
            <a:r>
              <a:rPr lang="en-IN" dirty="0"/>
              <a:t>H. C. </a:t>
            </a:r>
            <a:r>
              <a:rPr lang="en-IN" dirty="0" err="1"/>
              <a:t>Khincha</a:t>
            </a:r>
            <a:r>
              <a:rPr lang="en-IN" dirty="0"/>
              <a:t> &amp; Co</a:t>
            </a:r>
          </a:p>
        </p:txBody>
      </p:sp>
    </p:spTree>
    <p:extLst>
      <p:ext uri="{BB962C8B-B14F-4D97-AF65-F5344CB8AC3E}">
        <p14:creationId xmlns:p14="http://schemas.microsoft.com/office/powerpoint/2010/main" val="357333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Provided that nothing contained in this section </a:t>
            </a:r>
          </a:p>
          <a:p>
            <a:pPr marL="342900" indent="-342900"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except the provisions of clause(h)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shall apply in relation to any sum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which is actually paid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on or before the due date applicable in his case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for furnishing the return of income under sub-section (1) of section 139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respect of the previous year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which the liability to pay such sum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was incurred as aforesaid and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evidence of such payment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is furnished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along with such return.</a:t>
            </a:r>
            <a:endParaRPr 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7658213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Q-34. What if a 50% advance is given in the current year, and the balance of 50% is paid to the MSE supplier at a later date?</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 </a:t>
            </a:r>
            <a:r>
              <a:rPr lang="en-GB" sz="2400" dirty="0">
                <a:latin typeface="Times New Roman" panose="02020603050405020304" pitchFamily="18" charset="0"/>
                <a:cs typeface="Times New Roman" panose="02020603050405020304" pitchFamily="18" charset="0"/>
              </a:rPr>
              <a:t>If the taxpayer settles 50% of the remaining balance during the fiscal year, even after the due date under Section 15 of the MSMED Act has passed, no disallowance will occur. </a:t>
            </a:r>
          </a:p>
          <a:p>
            <a:pPr marL="0" indent="0" algn="just">
              <a:buNone/>
            </a:pPr>
            <a:r>
              <a:rPr lang="en-GB" sz="2400" dirty="0">
                <a:latin typeface="Times New Roman" panose="02020603050405020304" pitchFamily="18" charset="0"/>
                <a:cs typeface="Times New Roman" panose="02020603050405020304" pitchFamily="18" charset="0"/>
              </a:rPr>
              <a:t>However, if </a:t>
            </a:r>
            <a:r>
              <a:rPr lang="en-GB" sz="2400" b="1" u="sng" dirty="0">
                <a:latin typeface="Times New Roman" panose="02020603050405020304" pitchFamily="18" charset="0"/>
                <a:cs typeface="Times New Roman" panose="02020603050405020304" pitchFamily="18" charset="0"/>
              </a:rPr>
              <a:t>this 50% remains outstanding at year-end and is paid after the due date, disallowance would apply to this portion payable to </a:t>
            </a:r>
            <a:r>
              <a:rPr lang="en-GB" sz="2400" b="1" u="sng" dirty="0" err="1">
                <a:latin typeface="Times New Roman" panose="02020603050405020304" pitchFamily="18" charset="0"/>
                <a:cs typeface="Times New Roman" panose="02020603050405020304" pitchFamily="18" charset="0"/>
              </a:rPr>
              <a:t>MSEs</a:t>
            </a:r>
            <a:r>
              <a:rPr lang="en-GB" sz="2400" dirty="0" err="1">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1118266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Q-35. Will Section 43B(h) apply to an </a:t>
            </a:r>
            <a:r>
              <a:rPr lang="en-GB" sz="2400" b="1" dirty="0" err="1">
                <a:latin typeface="Times New Roman" panose="02020603050405020304" pitchFamily="18" charset="0"/>
                <a:cs typeface="Times New Roman" panose="02020603050405020304" pitchFamily="18" charset="0"/>
              </a:rPr>
              <a:t>assessee</a:t>
            </a:r>
            <a:r>
              <a:rPr lang="en-GB" sz="2400" b="1" dirty="0">
                <a:latin typeface="Times New Roman" panose="02020603050405020304" pitchFamily="18" charset="0"/>
                <a:cs typeface="Times New Roman" panose="02020603050405020304" pitchFamily="18" charset="0"/>
              </a:rPr>
              <a:t> who is also a </a:t>
            </a:r>
            <a:r>
              <a:rPr lang="en-GB" sz="2400" b="1" dirty="0" err="1">
                <a:latin typeface="Times New Roman" panose="02020603050405020304" pitchFamily="18" charset="0"/>
                <a:cs typeface="Times New Roman" panose="02020603050405020304" pitchFamily="18" charset="0"/>
              </a:rPr>
              <a:t>Udyam</a:t>
            </a:r>
            <a:r>
              <a:rPr lang="en-GB" sz="2400" b="1" dirty="0">
                <a:latin typeface="Times New Roman" panose="02020603050405020304" pitchFamily="18" charset="0"/>
                <a:cs typeface="Times New Roman" panose="02020603050405020304" pitchFamily="18" charset="0"/>
              </a:rPr>
              <a:t>-Registered Micro or Small Enterprise?</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 </a:t>
            </a:r>
            <a:r>
              <a:rPr lang="en-GB" sz="2400" dirty="0">
                <a:latin typeface="Times New Roman" panose="02020603050405020304" pitchFamily="18" charset="0"/>
                <a:cs typeface="Times New Roman" panose="02020603050405020304" pitchFamily="18" charset="0"/>
              </a:rPr>
              <a:t>Yes. There is no exemption for buyers who are Micro or Small enterprises. It cannot be said that Section 43B(h) applies only to medium or large enterprise buyers.</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1926269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Q-36. Will Section 43B(h) apply to fees payable to a CA firm?</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a:t>
            </a:r>
            <a:r>
              <a:rPr lang="en-GB" sz="2400" u="sng"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Nothing in the MSMED Act or Chartered Accountants Act, 1949 disqualifies a CA firm from filing </a:t>
            </a:r>
            <a:r>
              <a:rPr lang="en-GB" sz="2400" b="1" u="sng" dirty="0" err="1">
                <a:latin typeface="Times New Roman" panose="02020603050405020304" pitchFamily="18" charset="0"/>
                <a:cs typeface="Times New Roman" panose="02020603050405020304" pitchFamily="18" charset="0"/>
              </a:rPr>
              <a:t>Udyam</a:t>
            </a:r>
            <a:r>
              <a:rPr lang="en-GB" sz="2400" b="1" u="sng" dirty="0">
                <a:latin typeface="Times New Roman" panose="02020603050405020304" pitchFamily="18" charset="0"/>
                <a:cs typeface="Times New Roman" panose="02020603050405020304" pitchFamily="18" charset="0"/>
              </a:rPr>
              <a:t> Registration as a micro or small enterprise.</a:t>
            </a:r>
          </a:p>
          <a:p>
            <a:pPr marL="0" indent="0" algn="just">
              <a:buNone/>
            </a:pPr>
            <a:r>
              <a:rPr lang="en-GB" sz="2400" b="1" u="sng" dirty="0">
                <a:latin typeface="Times New Roman" panose="02020603050405020304" pitchFamily="18" charset="0"/>
                <a:cs typeface="Times New Roman" panose="02020603050405020304" pitchFamily="18" charset="0"/>
              </a:rPr>
              <a:t>The MSMED Act does not exclude professional services from the ambit of the expression “service”.</a:t>
            </a:r>
          </a:p>
          <a:p>
            <a:pPr marL="0" indent="0" algn="just">
              <a:buNone/>
            </a:pPr>
            <a:r>
              <a:rPr lang="en-GB" sz="2400" b="1" u="sng" dirty="0">
                <a:latin typeface="Times New Roman" panose="02020603050405020304" pitchFamily="18" charset="0"/>
                <a:cs typeface="Times New Roman" panose="02020603050405020304" pitchFamily="18" charset="0"/>
              </a:rPr>
              <a:t>Therefore, a CA firm may be registered as a micro or small enterprise in terms of specified turnover and investment by applying for a </a:t>
            </a:r>
            <a:r>
              <a:rPr lang="en-GB" sz="2400" b="1" u="sng" dirty="0" err="1">
                <a:latin typeface="Times New Roman" panose="02020603050405020304" pitchFamily="18" charset="0"/>
                <a:cs typeface="Times New Roman" panose="02020603050405020304" pitchFamily="18" charset="0"/>
              </a:rPr>
              <a:t>Udyam</a:t>
            </a:r>
            <a:r>
              <a:rPr lang="en-GB" sz="2400" b="1" u="sng" dirty="0">
                <a:latin typeface="Times New Roman" panose="02020603050405020304" pitchFamily="18" charset="0"/>
                <a:cs typeface="Times New Roman" panose="02020603050405020304" pitchFamily="18" charset="0"/>
              </a:rPr>
              <a:t> Registration.</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3966318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Q-37. How to verify if the </a:t>
            </a:r>
            <a:r>
              <a:rPr lang="en-GB" sz="2400" b="1" dirty="0" err="1">
                <a:latin typeface="Times New Roman" panose="02020603050405020304" pitchFamily="18" charset="0"/>
                <a:cs typeface="Times New Roman" panose="02020603050405020304" pitchFamily="18" charset="0"/>
              </a:rPr>
              <a:t>Udyam</a:t>
            </a:r>
            <a:r>
              <a:rPr lang="en-GB" sz="2400" b="1" dirty="0">
                <a:latin typeface="Times New Roman" panose="02020603050405020304" pitchFamily="18" charset="0"/>
                <a:cs typeface="Times New Roman" panose="02020603050405020304" pitchFamily="18" charset="0"/>
              </a:rPr>
              <a:t> Number furnished by the supplier by printing on the invoice or otherwise is genuine?</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Search his </a:t>
            </a:r>
            <a:r>
              <a:rPr lang="en-GB" sz="2400" dirty="0" err="1">
                <a:latin typeface="Times New Roman" panose="02020603050405020304" pitchFamily="18" charset="0"/>
                <a:cs typeface="Times New Roman" panose="02020603050405020304" pitchFamily="18" charset="0"/>
              </a:rPr>
              <a:t>Udyam</a:t>
            </a:r>
            <a:r>
              <a:rPr lang="en-GB" sz="2400" dirty="0">
                <a:latin typeface="Times New Roman" panose="02020603050405020304" pitchFamily="18" charset="0"/>
                <a:cs typeface="Times New Roman" panose="02020603050405020304" pitchFamily="18" charset="0"/>
              </a:rPr>
              <a:t> Registration Number on the </a:t>
            </a:r>
            <a:r>
              <a:rPr lang="en-GB" sz="2400" dirty="0" err="1">
                <a:latin typeface="Times New Roman" panose="02020603050405020304" pitchFamily="18" charset="0"/>
                <a:cs typeface="Times New Roman" panose="02020603050405020304" pitchFamily="18" charset="0"/>
              </a:rPr>
              <a:t>Udyam</a:t>
            </a:r>
            <a:r>
              <a:rPr lang="en-GB" sz="2400" dirty="0">
                <a:latin typeface="Times New Roman" panose="02020603050405020304" pitchFamily="18" charset="0"/>
                <a:cs typeface="Times New Roman" panose="02020603050405020304" pitchFamily="18" charset="0"/>
              </a:rPr>
              <a:t> Portal under the newly enabled </a:t>
            </a:r>
            <a:r>
              <a:rPr lang="en-GB" sz="2400" b="1" u="sng" dirty="0">
                <a:latin typeface="Times New Roman" panose="02020603050405020304" pitchFamily="18" charset="0"/>
                <a:cs typeface="Times New Roman" panose="02020603050405020304" pitchFamily="18" charset="0"/>
              </a:rPr>
              <a:t>“Verify </a:t>
            </a:r>
            <a:r>
              <a:rPr lang="en-GB" sz="2400" b="1" u="sng" dirty="0" err="1">
                <a:latin typeface="Times New Roman" panose="02020603050405020304" pitchFamily="18" charset="0"/>
                <a:cs typeface="Times New Roman" panose="02020603050405020304" pitchFamily="18" charset="0"/>
              </a:rPr>
              <a:t>Udyam</a:t>
            </a:r>
            <a:r>
              <a:rPr lang="en-GB" sz="2400" b="1" u="sng" dirty="0">
                <a:latin typeface="Times New Roman" panose="02020603050405020304" pitchFamily="18" charset="0"/>
                <a:cs typeface="Times New Roman" panose="02020603050405020304" pitchFamily="18" charset="0"/>
              </a:rPr>
              <a:t> Registration Number” at the following link https://udyamregistration.gov.in/udyam_verify.aspx</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5853616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381000" y="387928"/>
            <a:ext cx="11326091"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Q-38. Can it be inferred from the </a:t>
            </a:r>
            <a:r>
              <a:rPr lang="en-GB" sz="2400" b="1" dirty="0" err="1">
                <a:latin typeface="Times New Roman" panose="02020603050405020304" pitchFamily="18" charset="0"/>
                <a:cs typeface="Times New Roman" panose="02020603050405020304" pitchFamily="18" charset="0"/>
              </a:rPr>
              <a:t>Udyam</a:t>
            </a:r>
            <a:r>
              <a:rPr lang="en-GB" sz="2400" b="1" dirty="0">
                <a:latin typeface="Times New Roman" panose="02020603050405020304" pitchFamily="18" charset="0"/>
                <a:cs typeface="Times New Roman" panose="02020603050405020304" pitchFamily="18" charset="0"/>
              </a:rPr>
              <a:t> Number printed on the supplier’s invoice that he is a micro or small enterprise?</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No. </a:t>
            </a:r>
            <a:r>
              <a:rPr lang="en-GB" sz="2400" b="1" u="sng" dirty="0">
                <a:latin typeface="Times New Roman" panose="02020603050405020304" pitchFamily="18" charset="0"/>
                <a:cs typeface="Times New Roman" panose="02020603050405020304" pitchFamily="18" charset="0"/>
              </a:rPr>
              <a:t>By looking at </a:t>
            </a:r>
            <a:r>
              <a:rPr lang="en-GB" sz="2400" b="1" u="sng" dirty="0" err="1">
                <a:latin typeface="Times New Roman" panose="02020603050405020304" pitchFamily="18" charset="0"/>
                <a:cs typeface="Times New Roman" panose="02020603050405020304" pitchFamily="18" charset="0"/>
              </a:rPr>
              <a:t>Udyam</a:t>
            </a:r>
            <a:r>
              <a:rPr lang="en-GB" sz="2400" b="1" u="sng" dirty="0">
                <a:latin typeface="Times New Roman" panose="02020603050405020304" pitchFamily="18" charset="0"/>
                <a:cs typeface="Times New Roman" panose="02020603050405020304" pitchFamily="18" charset="0"/>
              </a:rPr>
              <a:t> Number, one cannot say whether the supplier is a micro, small or medium enterprise.</a:t>
            </a:r>
          </a:p>
          <a:p>
            <a:pPr marL="0" indent="0" algn="just">
              <a:buNone/>
            </a:pPr>
            <a:r>
              <a:rPr lang="en-GB" sz="2400" b="1" u="sng" dirty="0">
                <a:latin typeface="Times New Roman" panose="02020603050405020304" pitchFamily="18" charset="0"/>
                <a:cs typeface="Times New Roman" panose="02020603050405020304" pitchFamily="18" charset="0"/>
              </a:rPr>
              <a:t>The buyer-entity will have to search for the </a:t>
            </a:r>
            <a:r>
              <a:rPr lang="en-GB" sz="2400" b="1" u="sng" dirty="0" err="1">
                <a:latin typeface="Times New Roman" panose="02020603050405020304" pitchFamily="18" charset="0"/>
                <a:cs typeface="Times New Roman" panose="02020603050405020304" pitchFamily="18" charset="0"/>
              </a:rPr>
              <a:t>Udyam</a:t>
            </a:r>
            <a:r>
              <a:rPr lang="en-GB" sz="2400" b="1" u="sng" dirty="0">
                <a:latin typeface="Times New Roman" panose="02020603050405020304" pitchFamily="18" charset="0"/>
                <a:cs typeface="Times New Roman" panose="02020603050405020304" pitchFamily="18" charset="0"/>
              </a:rPr>
              <a:t> Certificate in the </a:t>
            </a:r>
            <a:r>
              <a:rPr lang="en-GB" sz="2400" b="1" u="sng" dirty="0" err="1">
                <a:latin typeface="Times New Roman" panose="02020603050405020304" pitchFamily="18" charset="0"/>
                <a:cs typeface="Times New Roman" panose="02020603050405020304" pitchFamily="18" charset="0"/>
              </a:rPr>
              <a:t>Udyam</a:t>
            </a:r>
            <a:r>
              <a:rPr lang="en-GB" sz="2400" b="1" u="sng" dirty="0">
                <a:latin typeface="Times New Roman" panose="02020603050405020304" pitchFamily="18" charset="0"/>
                <a:cs typeface="Times New Roman" panose="02020603050405020304" pitchFamily="18" charset="0"/>
              </a:rPr>
              <a:t> portal by entering the </a:t>
            </a:r>
            <a:r>
              <a:rPr lang="en-GB" sz="2400" b="1" u="sng" dirty="0" err="1">
                <a:latin typeface="Times New Roman" panose="02020603050405020304" pitchFamily="18" charset="0"/>
                <a:cs typeface="Times New Roman" panose="02020603050405020304" pitchFamily="18" charset="0"/>
              </a:rPr>
              <a:t>Udyam</a:t>
            </a:r>
            <a:r>
              <a:rPr lang="en-GB" sz="2400" b="1" u="sng" dirty="0">
                <a:latin typeface="Times New Roman" panose="02020603050405020304" pitchFamily="18" charset="0"/>
                <a:cs typeface="Times New Roman" panose="02020603050405020304" pitchFamily="18" charset="0"/>
              </a:rPr>
              <a:t> Number.</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b="1" u="sng" dirty="0">
                <a:latin typeface="Times New Roman" panose="02020603050405020304" pitchFamily="18" charset="0"/>
                <a:cs typeface="Times New Roman" panose="02020603050405020304" pitchFamily="18" charset="0"/>
              </a:rPr>
              <a:t>The </a:t>
            </a:r>
            <a:r>
              <a:rPr lang="en-GB" sz="2400" b="1" u="sng" dirty="0" err="1">
                <a:latin typeface="Times New Roman" panose="02020603050405020304" pitchFamily="18" charset="0"/>
                <a:cs typeface="Times New Roman" panose="02020603050405020304" pitchFamily="18" charset="0"/>
              </a:rPr>
              <a:t>Udyam</a:t>
            </a:r>
            <a:r>
              <a:rPr lang="en-GB" sz="2400" b="1" u="sng" dirty="0">
                <a:latin typeface="Times New Roman" panose="02020603050405020304" pitchFamily="18" charset="0"/>
                <a:cs typeface="Times New Roman" panose="02020603050405020304" pitchFamily="18" charset="0"/>
              </a:rPr>
              <a:t> Number is in UDYAM-XX-00-0000000 format.</a:t>
            </a:r>
          </a:p>
          <a:p>
            <a:pPr marL="0" indent="0" algn="just">
              <a:buNone/>
            </a:pPr>
            <a:r>
              <a:rPr lang="en-GB" sz="2400" b="1" u="sng" dirty="0">
                <a:latin typeface="Times New Roman" panose="02020603050405020304" pitchFamily="18" charset="0"/>
                <a:cs typeface="Times New Roman" panose="02020603050405020304" pitchFamily="18" charset="0"/>
              </a:rPr>
              <a:t>The XX denotes the State. 00 denotes the first two letters of the PIN Code of the State. And the Seven digits 0000000 represent the number.</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0183656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Q-39. Is it possible to get the </a:t>
            </a:r>
            <a:r>
              <a:rPr lang="en-GB" sz="2400" b="1" dirty="0" err="1">
                <a:latin typeface="Times New Roman" panose="02020603050405020304" pitchFamily="18" charset="0"/>
                <a:cs typeface="Times New Roman" panose="02020603050405020304" pitchFamily="18" charset="0"/>
              </a:rPr>
              <a:t>Udyam</a:t>
            </a:r>
            <a:r>
              <a:rPr lang="en-GB" sz="2400" b="1" dirty="0">
                <a:latin typeface="Times New Roman" panose="02020603050405020304" pitchFamily="18" charset="0"/>
                <a:cs typeface="Times New Roman" panose="02020603050405020304" pitchFamily="18" charset="0"/>
              </a:rPr>
              <a:t> Registration details of a Supplier by searching for his name or PAN in the </a:t>
            </a:r>
            <a:r>
              <a:rPr lang="en-GB" sz="2400" b="1" dirty="0" err="1">
                <a:latin typeface="Times New Roman" panose="02020603050405020304" pitchFamily="18" charset="0"/>
                <a:cs typeface="Times New Roman" panose="02020603050405020304" pitchFamily="18" charset="0"/>
              </a:rPr>
              <a:t>Udyam</a:t>
            </a:r>
            <a:r>
              <a:rPr lang="en-GB" sz="2400" b="1" dirty="0">
                <a:latin typeface="Times New Roman" panose="02020603050405020304" pitchFamily="18" charset="0"/>
                <a:cs typeface="Times New Roman" panose="02020603050405020304" pitchFamily="18" charset="0"/>
              </a:rPr>
              <a:t> portal?</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 </a:t>
            </a:r>
            <a:r>
              <a:rPr lang="en-GB" sz="2400" dirty="0">
                <a:latin typeface="Times New Roman" panose="02020603050405020304" pitchFamily="18" charset="0"/>
                <a:cs typeface="Times New Roman" panose="02020603050405020304" pitchFamily="18" charset="0"/>
              </a:rPr>
              <a:t>No. One can obtain his </a:t>
            </a:r>
            <a:r>
              <a:rPr lang="en-GB" sz="2400" dirty="0" err="1">
                <a:latin typeface="Times New Roman" panose="02020603050405020304" pitchFamily="18" charset="0"/>
                <a:cs typeface="Times New Roman" panose="02020603050405020304" pitchFamily="18" charset="0"/>
              </a:rPr>
              <a:t>Udyam</a:t>
            </a:r>
            <a:r>
              <a:rPr lang="en-GB" sz="2400" dirty="0">
                <a:latin typeface="Times New Roman" panose="02020603050405020304" pitchFamily="18" charset="0"/>
                <a:cs typeface="Times New Roman" panose="02020603050405020304" pitchFamily="18" charset="0"/>
              </a:rPr>
              <a:t> Certificate details only if one knows his </a:t>
            </a:r>
            <a:r>
              <a:rPr lang="en-GB" sz="2400" dirty="0" err="1">
                <a:latin typeface="Times New Roman" panose="02020603050405020304" pitchFamily="18" charset="0"/>
                <a:cs typeface="Times New Roman" panose="02020603050405020304" pitchFamily="18" charset="0"/>
              </a:rPr>
              <a:t>Udyam</a:t>
            </a:r>
            <a:r>
              <a:rPr lang="en-GB" sz="2400" dirty="0">
                <a:latin typeface="Times New Roman" panose="02020603050405020304" pitchFamily="18" charset="0"/>
                <a:cs typeface="Times New Roman" panose="02020603050405020304" pitchFamily="18" charset="0"/>
              </a:rPr>
              <a:t> Registration Number.</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0444925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20621" y="381001"/>
            <a:ext cx="11398358" cy="5668963"/>
          </a:xfrm>
        </p:spPr>
        <p:txBody>
          <a:bodyPr/>
          <a:lstStyle/>
          <a:p>
            <a:pPr algn="just">
              <a:buFont typeface="Arial" panose="020B0604020202020204" pitchFamily="34" charset="0"/>
              <a:buNone/>
            </a:pPr>
            <a:r>
              <a:rPr lang="en-US" sz="2400" b="1" dirty="0">
                <a:latin typeface="Times New Roman" panose="02020603050405020304" pitchFamily="18" charset="0"/>
                <a:cs typeface="Times New Roman" panose="02020603050405020304" pitchFamily="18" charset="0"/>
              </a:rPr>
              <a:t>Q.40 Whether and when </a:t>
            </a:r>
            <a:r>
              <a:rPr lang="en-US" sz="2400" b="1" dirty="0" err="1">
                <a:latin typeface="Times New Roman" panose="02020603050405020304" pitchFamily="18" charset="0"/>
                <a:cs typeface="Times New Roman" panose="02020603050405020304" pitchFamily="18" charset="0"/>
              </a:rPr>
              <a:t>Udyam</a:t>
            </a:r>
            <a:r>
              <a:rPr lang="en-US" sz="2400" b="1" dirty="0">
                <a:latin typeface="Times New Roman" panose="02020603050405020304" pitchFamily="18" charset="0"/>
                <a:cs typeface="Times New Roman" panose="02020603050405020304" pitchFamily="18" charset="0"/>
              </a:rPr>
              <a:t>-Registered medium enterprise to be considered as "supplier”</a:t>
            </a:r>
          </a:p>
          <a:p>
            <a:pPr algn="just">
              <a:buFont typeface="Arial" panose="020B0604020202020204" pitchFamily="34" charset="0"/>
              <a:buNone/>
            </a:pPr>
            <a:endParaRPr lang="en-US" sz="2400" b="1"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b="1" dirty="0" err="1">
                <a:latin typeface="Times New Roman" panose="02020603050405020304" pitchFamily="18" charset="0"/>
                <a:cs typeface="Times New Roman" panose="02020603050405020304" pitchFamily="18" charset="0"/>
              </a:rPr>
              <a:t>Ans</a:t>
            </a:r>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When medium enterprise is to be treated as Micro or Small for Section 43B(h):</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In case of an upward change in terms of investment or turnover or both, and consequent re-classification, an enterprise shall continue to avail of all non-tax benefits of the category (micro or small or medium) it was in before the re-classification, for a period of 3 years from the date of such upward change. [Para 8(5) of the Notification]</a:t>
            </a:r>
          </a:p>
          <a:p>
            <a:pPr marL="109728" indent="0" algn="just">
              <a:buNone/>
            </a:pPr>
            <a:r>
              <a:rPr lang="en-US" sz="2400" dirty="0">
                <a:latin typeface="Times New Roman" panose="02020603050405020304" pitchFamily="18" charset="0"/>
                <a:cs typeface="Times New Roman" panose="02020603050405020304" pitchFamily="18" charset="0"/>
              </a:rPr>
              <a:t>Accordingly, a small enterprise growing to Medium can avail the provision for delayed payment as per Chapter-V of the MSMED Act, 2006. [Q.43. MSME </a:t>
            </a:r>
            <a:r>
              <a:rPr lang="en-US" sz="2400" dirty="0" err="1">
                <a:latin typeface="Times New Roman" panose="02020603050405020304" pitchFamily="18" charset="0"/>
                <a:cs typeface="Times New Roman" panose="02020603050405020304" pitchFamily="18" charset="0"/>
              </a:rPr>
              <a:t>Samadhaan</a:t>
            </a:r>
            <a:r>
              <a:rPr lang="en-US" sz="2400" dirty="0">
                <a:latin typeface="Times New Roman" panose="02020603050405020304" pitchFamily="18" charset="0"/>
                <a:cs typeface="Times New Roman" panose="02020603050405020304" pitchFamily="18" charset="0"/>
              </a:rPr>
              <a:t> portal]</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0533459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318656"/>
            <a:ext cx="11346871" cy="6030498"/>
          </a:xfrm>
        </p:spPr>
        <p:txBody>
          <a:bodyPr>
            <a:noAutofit/>
          </a:bodyPr>
          <a:lstStyle/>
          <a:p>
            <a:pPr marL="0" indent="0" algn="just">
              <a:lnSpc>
                <a:spcPct val="100000"/>
              </a:lnSpc>
              <a:buNone/>
            </a:pPr>
            <a:r>
              <a:rPr lang="en-IN" sz="2400" b="1" dirty="0">
                <a:latin typeface="Times New Roman" panose="02020603050405020304" pitchFamily="18" charset="0"/>
                <a:cs typeface="Times New Roman" panose="02020603050405020304" pitchFamily="18" charset="0"/>
              </a:rPr>
              <a:t>Conclusion </a:t>
            </a:r>
          </a:p>
          <a:p>
            <a:pPr marL="514350" indent="-514350" algn="just">
              <a:buFont typeface="+mj-lt"/>
              <a:buAutoNum type="romanLcPeriod"/>
            </a:pPr>
            <a:r>
              <a:rPr lang="en-IN" sz="2400" dirty="0">
                <a:latin typeface="Times New Roman" panose="02020603050405020304" pitchFamily="18" charset="0"/>
                <a:cs typeface="Times New Roman" panose="02020603050405020304" pitchFamily="18" charset="0"/>
              </a:rPr>
              <a:t>This amendment brought </a:t>
            </a:r>
            <a:r>
              <a:rPr lang="en-IN" sz="2400" b="1" u="sng" dirty="0">
                <a:latin typeface="Times New Roman" panose="02020603050405020304" pitchFamily="18" charset="0"/>
                <a:cs typeface="Times New Roman" panose="02020603050405020304" pitchFamily="18" charset="0"/>
              </a:rPr>
              <a:t>additional duties and responsibilities upon the taxpayers as well auditors.</a:t>
            </a:r>
          </a:p>
          <a:p>
            <a:pPr marL="514350" indent="-514350" algn="just">
              <a:buFont typeface="+mj-lt"/>
              <a:buAutoNum type="romanL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buFont typeface="+mj-lt"/>
              <a:buAutoNum type="romanLcPeriod"/>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amendment shall cast </a:t>
            </a: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additional responsibility on tax auditors to carefully check the trade creditors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as on 31st March for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allowability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or otherwise in view of stringent provisions of the MSMED Act, 2006 read with Income Tax Act.</a:t>
            </a:r>
            <a:endParaRPr lang="en-IN" sz="2400" b="1" dirty="0">
              <a:latin typeface="Times New Roman" panose="02020603050405020304" pitchFamily="18" charset="0"/>
              <a:cs typeface="Times New Roman" panose="02020603050405020304" pitchFamily="18" charset="0"/>
            </a:endParaRPr>
          </a:p>
          <a:p>
            <a:pPr marL="514350" indent="-514350" algn="just">
              <a:lnSpc>
                <a:spcPct val="100000"/>
              </a:lnSpc>
              <a:buFont typeface="+mj-lt"/>
              <a:buAutoNum type="romanLcPeriod"/>
            </a:pPr>
            <a:endParaRPr lang="en-IN" sz="2400" dirty="0">
              <a:latin typeface="Times New Roman" panose="02020603050405020304" pitchFamily="18" charset="0"/>
              <a:cs typeface="Times New Roman" panose="02020603050405020304" pitchFamily="18" charset="0"/>
            </a:endParaRPr>
          </a:p>
          <a:p>
            <a:pPr marL="514350" indent="-514350" algn="just">
              <a:lnSpc>
                <a:spcPct val="100000"/>
              </a:lnSpc>
              <a:buFont typeface="+mj-lt"/>
              <a:buAutoNum type="romanLcPeriod"/>
            </a:pPr>
            <a:r>
              <a:rPr lang="en-IN" sz="2400" dirty="0">
                <a:latin typeface="Times New Roman" panose="02020603050405020304" pitchFamily="18" charset="0"/>
                <a:cs typeface="Times New Roman" panose="02020603050405020304" pitchFamily="18" charset="0"/>
              </a:rPr>
              <a:t>This amendment to section 43B is </a:t>
            </a:r>
            <a:r>
              <a:rPr lang="en-IN" sz="2400" b="1" u="sng" dirty="0">
                <a:latin typeface="Times New Roman" panose="02020603050405020304" pitchFamily="18" charset="0"/>
                <a:cs typeface="Times New Roman" panose="02020603050405020304" pitchFamily="18" charset="0"/>
              </a:rPr>
              <a:t>blessing for the micro and small suppliers</a:t>
            </a:r>
            <a:r>
              <a:rPr lang="en-IN" sz="2400" dirty="0">
                <a:latin typeface="Times New Roman" panose="02020603050405020304" pitchFamily="18" charset="0"/>
                <a:cs typeface="Times New Roman" panose="02020603050405020304" pitchFamily="18" charset="0"/>
              </a:rPr>
              <a:t> and at the same time it may turn into </a:t>
            </a:r>
            <a:r>
              <a:rPr lang="en-IN" sz="2400" b="1" u="sng" dirty="0">
                <a:latin typeface="Times New Roman" panose="02020603050405020304" pitchFamily="18" charset="0"/>
                <a:cs typeface="Times New Roman" panose="02020603050405020304" pitchFamily="18" charset="0"/>
              </a:rPr>
              <a:t>tax bomb for the buyer who keeps such suppliers unpaid.</a:t>
            </a:r>
          </a:p>
          <a:p>
            <a:pPr marL="514350" indent="-514350" algn="just">
              <a:lnSpc>
                <a:spcPct val="100000"/>
              </a:lnSpc>
              <a:buFont typeface="+mj-lt"/>
              <a:buAutoNum type="romanLcPeriod"/>
            </a:pPr>
            <a:endParaRPr lang="en-IN" sz="2400" dirty="0">
              <a:latin typeface="Times New Roman" panose="02020603050405020304" pitchFamily="18" charset="0"/>
              <a:cs typeface="Times New Roman" panose="02020603050405020304" pitchFamily="18" charset="0"/>
            </a:endParaRPr>
          </a:p>
          <a:p>
            <a:pPr marL="514350" indent="-514350" algn="just">
              <a:lnSpc>
                <a:spcPct val="100000"/>
              </a:lnSpc>
              <a:buFont typeface="+mj-lt"/>
              <a:buAutoNum type="romanLcPeriod"/>
            </a:pPr>
            <a:r>
              <a:rPr lang="en-IN" sz="2400" dirty="0">
                <a:latin typeface="Times New Roman" panose="02020603050405020304" pitchFamily="18" charset="0"/>
                <a:cs typeface="Times New Roman" panose="02020603050405020304" pitchFamily="18" charset="0"/>
              </a:rPr>
              <a:t>The </a:t>
            </a:r>
            <a:r>
              <a:rPr lang="en-IN" sz="2400" b="1" u="sng" dirty="0">
                <a:latin typeface="Times New Roman" panose="02020603050405020304" pitchFamily="18" charset="0"/>
                <a:cs typeface="Times New Roman" panose="02020603050405020304" pitchFamily="18" charset="0"/>
              </a:rPr>
              <a:t>interplay between provisions of Income tax act and MSMED Act, 2006</a:t>
            </a:r>
            <a:r>
              <a:rPr lang="en-IN" sz="2400" dirty="0">
                <a:latin typeface="Times New Roman" panose="02020603050405020304" pitchFamily="18" charset="0"/>
                <a:cs typeface="Times New Roman" panose="02020603050405020304" pitchFamily="18" charset="0"/>
              </a:rPr>
              <a:t> makes understanding of this legislative change little difficult.</a:t>
            </a:r>
          </a:p>
          <a:p>
            <a:pPr marL="514350" marR="0" indent="-514350" algn="just">
              <a:lnSpc>
                <a:spcPct val="100000"/>
              </a:lnSpc>
              <a:spcBef>
                <a:spcPts val="0"/>
              </a:spcBef>
              <a:spcAft>
                <a:spcPts val="1100"/>
              </a:spcAft>
              <a:buFont typeface="+mj-lt"/>
              <a:buAutoNum type="romanL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4960686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29490" y="374073"/>
            <a:ext cx="11360727" cy="5675891"/>
          </a:xfrm>
        </p:spPr>
        <p:txBody>
          <a:bodyPr/>
          <a:lstStyle/>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v. In the recent times all </a:t>
            </a:r>
            <a:r>
              <a:rPr lang="en-US" sz="2400" b="1" u="sng" dirty="0">
                <a:latin typeface="Times New Roman" panose="02020603050405020304" pitchFamily="18" charset="0"/>
                <a:cs typeface="Times New Roman" panose="02020603050405020304" pitchFamily="18" charset="0"/>
              </a:rPr>
              <a:t>entities availing funds from banks and financial institutions towards working capital or by way of term loan</a:t>
            </a:r>
            <a:r>
              <a:rPr lang="en-US" sz="2400" dirty="0">
                <a:latin typeface="Times New Roman" panose="02020603050405020304" pitchFamily="18" charset="0"/>
                <a:cs typeface="Times New Roman" panose="02020603050405020304" pitchFamily="18" charset="0"/>
              </a:rPr>
              <a:t> have </a:t>
            </a:r>
            <a:r>
              <a:rPr lang="en-US" sz="2400" b="1" u="sng" dirty="0">
                <a:latin typeface="Times New Roman" panose="02020603050405020304" pitchFamily="18" charset="0"/>
                <a:cs typeface="Times New Roman" panose="02020603050405020304" pitchFamily="18" charset="0"/>
              </a:rPr>
              <a:t>obtained MSME registration </a:t>
            </a:r>
            <a:r>
              <a:rPr lang="en-US" sz="2400" dirty="0">
                <a:latin typeface="Times New Roman" panose="02020603050405020304" pitchFamily="18" charset="0"/>
                <a:cs typeface="Times New Roman" panose="02020603050405020304" pitchFamily="18" charset="0"/>
              </a:rPr>
              <a:t>to have the </a:t>
            </a:r>
            <a:r>
              <a:rPr lang="en-US" sz="2400" b="1" u="sng" dirty="0">
                <a:latin typeface="Times New Roman" panose="02020603050405020304" pitchFamily="18" charset="0"/>
                <a:cs typeface="Times New Roman" panose="02020603050405020304" pitchFamily="18" charset="0"/>
              </a:rPr>
              <a:t>benefit of concessional rate of interest on their borrowings.</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The insertion of clause (h) to section 43B would be harsh on small entities as the </a:t>
            </a:r>
            <a:r>
              <a:rPr lang="en-US" sz="2400" b="1" u="sng" dirty="0">
                <a:latin typeface="Times New Roman" panose="02020603050405020304" pitchFamily="18" charset="0"/>
                <a:cs typeface="Times New Roman" panose="02020603050405020304" pitchFamily="18" charset="0"/>
              </a:rPr>
              <a:t>buyers having better market reach and coverage would like to avail more credit period and thus prefer entities not falling within the boundaries of MSME Act.</a:t>
            </a:r>
          </a:p>
          <a:p>
            <a:pPr algn="just">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vi. There </a:t>
            </a:r>
            <a:r>
              <a:rPr lang="en-US" sz="2400" b="1" u="sng" dirty="0">
                <a:latin typeface="Times New Roman" panose="02020603050405020304" pitchFamily="18" charset="0"/>
                <a:cs typeface="Times New Roman" panose="02020603050405020304" pitchFamily="18" charset="0"/>
              </a:rPr>
              <a:t>could be a bias in purchase of goods from micro and small enterprises. Many corporate giants and PSUs outsource manufacturing to small and micro units.</a:t>
            </a:r>
          </a:p>
          <a:p>
            <a:pPr algn="just">
              <a:buFont typeface="Arial" panose="020B0604020202020204" pitchFamily="34" charset="0"/>
              <a:buNone/>
            </a:pPr>
            <a:r>
              <a:rPr lang="en-US" sz="2400" b="1" u="sng" dirty="0">
                <a:latin typeface="Times New Roman" panose="02020603050405020304" pitchFamily="18" charset="0"/>
                <a:cs typeface="Times New Roman" panose="02020603050405020304" pitchFamily="18" charset="0"/>
              </a:rPr>
              <a:t>The payments to those units are obviously delayed as they have less bargaining power in the process.</a:t>
            </a:r>
            <a:endParaRPr lang="en-US" altLang="en-US" sz="40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5035240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21043" y="381001"/>
            <a:ext cx="11369175" cy="5668963"/>
          </a:xfrm>
        </p:spPr>
        <p:txBody>
          <a:bodyPr/>
          <a:lstStyle/>
          <a:p>
            <a:pPr algn="just">
              <a:buFont typeface="Arial" panose="020B0604020202020204" pitchFamily="34" charset="0"/>
              <a:buNone/>
            </a:pPr>
            <a:r>
              <a:rPr lang="en-US" sz="2400" b="1" u="sng" dirty="0">
                <a:latin typeface="Times New Roman" panose="02020603050405020304" pitchFamily="18" charset="0"/>
                <a:cs typeface="Times New Roman" panose="02020603050405020304" pitchFamily="18" charset="0"/>
              </a:rPr>
              <a:t>Request to government</a:t>
            </a:r>
          </a:p>
          <a:p>
            <a:pPr algn="just">
              <a:buFont typeface="Arial" panose="020B0604020202020204" pitchFamily="34" charset="0"/>
              <a:buNone/>
            </a:pPr>
            <a:endParaRPr lang="en-US" sz="2400" b="1" u="sng"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The Government may consider either amending the MSME Act to </a:t>
            </a:r>
            <a:r>
              <a:rPr lang="en-US" sz="2400" b="1" u="sng" dirty="0">
                <a:latin typeface="Times New Roman" panose="02020603050405020304" pitchFamily="18" charset="0"/>
                <a:cs typeface="Times New Roman" panose="02020603050405020304" pitchFamily="18" charset="0"/>
              </a:rPr>
              <a:t>provide extra time for the buyers of goods and services</a:t>
            </a:r>
            <a:r>
              <a:rPr lang="en-US" sz="2400" dirty="0">
                <a:latin typeface="Times New Roman" panose="02020603050405020304" pitchFamily="18" charset="0"/>
                <a:cs typeface="Times New Roman" panose="02020603050405020304" pitchFamily="18" charset="0"/>
              </a:rPr>
              <a:t> from such enterprises to make payment so that such enterprises do not suffer due to the present unrealistic timeline prescribed in law </a:t>
            </a:r>
          </a:p>
          <a:p>
            <a:pPr algn="just">
              <a:buFont typeface="Arial" panose="020B0604020202020204" pitchFamily="34" charset="0"/>
              <a:buNone/>
            </a:pPr>
            <a:r>
              <a:rPr lang="en-US" sz="2400" b="1" u="sng" dirty="0">
                <a:latin typeface="Times New Roman" panose="02020603050405020304" pitchFamily="18" charset="0"/>
                <a:cs typeface="Times New Roman" panose="02020603050405020304" pitchFamily="18" charset="0"/>
              </a:rPr>
              <a:t>or alternatively, </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clause (h) of section 43B may also be given the </a:t>
            </a:r>
            <a:r>
              <a:rPr lang="en-US" sz="2400" b="1" u="sng" dirty="0">
                <a:latin typeface="Times New Roman" panose="02020603050405020304" pitchFamily="18" charset="0"/>
                <a:cs typeface="Times New Roman" panose="02020603050405020304" pitchFamily="18" charset="0"/>
              </a:rPr>
              <a:t>benefit of the proviso therein, in which case the taxpayers can discharge the liability to MSME units before the 'due date‘</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 filing the return specified in section 139(1).</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71664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226" y="296084"/>
            <a:ext cx="11370385" cy="5597843"/>
          </a:xfrm>
        </p:spPr>
        <p:txBody>
          <a:bodyPr>
            <a:noAutofit/>
          </a:bodyPr>
          <a:lstStyle/>
          <a:p>
            <a:pPr marL="0" indent="0" algn="just">
              <a:buNone/>
            </a:pPr>
            <a:r>
              <a:rPr lang="en-IN" sz="2400" b="1" dirty="0">
                <a:latin typeface="Times New Roman" panose="02020603050405020304" pitchFamily="18" charset="0"/>
                <a:cs typeface="Times New Roman" panose="02020603050405020304" pitchFamily="18" charset="0"/>
              </a:rPr>
              <a:t>Further, clause (e) &amp; (g) of explanation 4 to section 43B is also inserted which defines micro enterprise and small enterprise respectively and the same are as under</a:t>
            </a:r>
            <a:r>
              <a:rPr lang="en-IN" sz="2400" dirty="0">
                <a:latin typeface="Times New Roman" panose="02020603050405020304" pitchFamily="18" charset="0"/>
                <a:cs typeface="Times New Roman" panose="02020603050405020304" pitchFamily="18" charset="0"/>
              </a:rPr>
              <a:t>:</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43B(e) “</a:t>
            </a:r>
            <a:r>
              <a:rPr lang="en-IN" sz="2400" b="1" dirty="0">
                <a:latin typeface="Times New Roman" panose="02020603050405020304" pitchFamily="18" charset="0"/>
                <a:cs typeface="Times New Roman" panose="02020603050405020304" pitchFamily="18" charset="0"/>
              </a:rPr>
              <a:t>micro enterprise</a:t>
            </a:r>
            <a:r>
              <a:rPr lang="en-IN" sz="2400" dirty="0">
                <a:latin typeface="Times New Roman" panose="02020603050405020304" pitchFamily="18" charset="0"/>
                <a:cs typeface="Times New Roman" panose="02020603050405020304" pitchFamily="18" charset="0"/>
              </a:rPr>
              <a:t>” shall have the meaning assigned to it in clause (h) of section 2 of the Micro, Small and Medium Enterprises Development Act, 2006 (27 of 2006).</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43B(g) “</a:t>
            </a:r>
            <a:r>
              <a:rPr lang="en-IN" sz="2400" b="1" dirty="0">
                <a:latin typeface="Times New Roman" panose="02020603050405020304" pitchFamily="18" charset="0"/>
                <a:cs typeface="Times New Roman" panose="02020603050405020304" pitchFamily="18" charset="0"/>
              </a:rPr>
              <a:t>small enterprise</a:t>
            </a:r>
            <a:r>
              <a:rPr lang="en-IN" sz="2400" dirty="0">
                <a:latin typeface="Times New Roman" panose="02020603050405020304" pitchFamily="18" charset="0"/>
                <a:cs typeface="Times New Roman" panose="02020603050405020304" pitchFamily="18" charset="0"/>
              </a:rPr>
              <a:t>” shall have the meaning assigned to it in clause (m) of section 2 of the Micro, Small and Medium Enterprises Development Act, 2006 (27 of 2006).</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4826354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304931" y="293917"/>
            <a:ext cx="11611300" cy="6026944"/>
          </a:xfrm>
        </p:spPr>
        <p:txBody>
          <a:bodyPr>
            <a:noAutofit/>
          </a:bodyPr>
          <a:lstStyle/>
          <a:p>
            <a:pPr algn="just">
              <a:buFont typeface="Arial" panose="020B0604020202020204" pitchFamily="34" charset="0"/>
              <a:buNone/>
            </a:pPr>
            <a:r>
              <a:rPr lang="en-US" sz="2250" b="1" u="sng" dirty="0">
                <a:latin typeface="Times New Roman" panose="02020603050405020304" pitchFamily="18" charset="0"/>
                <a:cs typeface="Times New Roman" panose="02020603050405020304" pitchFamily="18" charset="0"/>
              </a:rPr>
              <a:t>Comments relating to Form 3CD is to be reported in para 3 of Form 3CA or Para 5 of Form 3CB</a:t>
            </a:r>
          </a:p>
          <a:p>
            <a:pPr algn="just">
              <a:buFont typeface="Arial" panose="020B0604020202020204" pitchFamily="34" charset="0"/>
              <a:buNone/>
            </a:pPr>
            <a:r>
              <a:rPr lang="en-US" sz="2250" b="1" dirty="0">
                <a:latin typeface="Times New Roman" panose="02020603050405020304" pitchFamily="18" charset="0"/>
                <a:cs typeface="Times New Roman" panose="02020603050405020304" pitchFamily="18" charset="0"/>
              </a:rPr>
              <a:t>Scenario 1: </a:t>
            </a:r>
          </a:p>
          <a:p>
            <a:pPr algn="just">
              <a:buFont typeface="Arial" panose="020B0604020202020204" pitchFamily="34" charset="0"/>
              <a:buNone/>
            </a:pPr>
            <a:r>
              <a:rPr lang="en-US" sz="2250" b="1" dirty="0">
                <a:latin typeface="Times New Roman" panose="02020603050405020304" pitchFamily="18" charset="0"/>
                <a:cs typeface="Times New Roman" panose="02020603050405020304" pitchFamily="18" charset="0"/>
              </a:rPr>
              <a:t>Verification on Test check basis and based on Representation received from Client regarding MSE Classification</a:t>
            </a:r>
          </a:p>
          <a:p>
            <a:pPr algn="just">
              <a:buFont typeface="Arial" panose="020B0604020202020204" pitchFamily="34" charset="0"/>
              <a:buNone/>
            </a:pPr>
            <a:r>
              <a:rPr lang="en-US" sz="2250" dirty="0">
                <a:latin typeface="Times New Roman" panose="02020603050405020304" pitchFamily="18" charset="0"/>
                <a:cs typeface="Times New Roman" panose="02020603050405020304" pitchFamily="18" charset="0"/>
              </a:rPr>
              <a:t>In the course of our audit, for the purpose of verifying disallowances under section 43B(h) of the Income-tax Act, 1961 as per clause 22, we have conducted verification on a test check basis.</a:t>
            </a:r>
          </a:p>
          <a:p>
            <a:pPr algn="just">
              <a:buFont typeface="Arial" panose="020B0604020202020204" pitchFamily="34" charset="0"/>
              <a:buNone/>
            </a:pPr>
            <a:r>
              <a:rPr lang="en-US" sz="2250" dirty="0">
                <a:latin typeface="Times New Roman" panose="02020603050405020304" pitchFamily="18" charset="0"/>
                <a:cs typeface="Times New Roman" panose="02020603050405020304" pitchFamily="18" charset="0"/>
              </a:rPr>
              <a:t> We have relied on the MSME classification provided by the auditee and the representations made by the management. We have not independently verified the accuracy of the MSME classification. </a:t>
            </a:r>
          </a:p>
          <a:p>
            <a:pPr algn="just">
              <a:buFont typeface="Arial" panose="020B0604020202020204" pitchFamily="34" charset="0"/>
              <a:buNone/>
            </a:pPr>
            <a:r>
              <a:rPr lang="en-US" sz="2250" dirty="0">
                <a:latin typeface="Times New Roman" panose="02020603050405020304" pitchFamily="18" charset="0"/>
                <a:cs typeface="Times New Roman" panose="02020603050405020304" pitchFamily="18" charset="0"/>
              </a:rPr>
              <a:t>Consequently, our verification of the compliance with section 43B(h) is based on the information and representations provided by the auditee's management, and our opinion is formed based on the selected samples reviewed. </a:t>
            </a:r>
          </a:p>
          <a:p>
            <a:pPr algn="just">
              <a:buFont typeface="Arial" panose="020B0604020202020204" pitchFamily="34" charset="0"/>
              <a:buNone/>
            </a:pPr>
            <a:r>
              <a:rPr lang="en-US" sz="2250" dirty="0">
                <a:latin typeface="Times New Roman" panose="02020603050405020304" pitchFamily="18" charset="0"/>
                <a:cs typeface="Times New Roman" panose="02020603050405020304" pitchFamily="18" charset="0"/>
              </a:rPr>
              <a:t>Our opinion is thus dependent on the correctness of these classifications, representations, and the sample's adequacy. Due to these limitations, the amount of disallowance mentioned in clause 22 may not be accurate or complete.</a:t>
            </a:r>
          </a:p>
        </p:txBody>
      </p:sp>
      <p:sp>
        <p:nvSpPr>
          <p:cNvPr id="2" name="Footer Placeholder 1"/>
          <p:cNvSpPr>
            <a:spLocks noGrp="1"/>
          </p:cNvSpPr>
          <p:nvPr>
            <p:ph type="ftr" sz="quarter" idx="11"/>
          </p:nvPr>
        </p:nvSpPr>
        <p:spPr/>
        <p:txBody>
          <a:bodyPr/>
          <a:lstStyle/>
          <a:p>
            <a:r>
              <a:rPr lang="en-IN" dirty="0"/>
              <a:t>H. C. </a:t>
            </a:r>
            <a:r>
              <a:rPr lang="en-IN" dirty="0" err="1"/>
              <a:t>Khincha</a:t>
            </a:r>
            <a:r>
              <a:rPr lang="en-IN" dirty="0"/>
              <a:t> &amp; Co</a:t>
            </a:r>
          </a:p>
        </p:txBody>
      </p:sp>
    </p:spTree>
    <p:extLst>
      <p:ext uri="{BB962C8B-B14F-4D97-AF65-F5344CB8AC3E}">
        <p14:creationId xmlns:p14="http://schemas.microsoft.com/office/powerpoint/2010/main" val="16766766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21043" y="381001"/>
            <a:ext cx="11369175" cy="5668963"/>
          </a:xfrm>
        </p:spPr>
        <p:txBody>
          <a:bodyPr/>
          <a:lstStyle/>
          <a:p>
            <a:pPr algn="just">
              <a:buFont typeface="Arial" panose="020B0604020202020204" pitchFamily="34" charset="0"/>
              <a:buNone/>
            </a:pPr>
            <a:r>
              <a:rPr lang="en-US" sz="2400" b="1" dirty="0">
                <a:latin typeface="Times New Roman" panose="02020603050405020304" pitchFamily="18" charset="0"/>
                <a:cs typeface="Times New Roman" panose="02020603050405020304" pitchFamily="18" charset="0"/>
              </a:rPr>
              <a:t>Scenario 2: </a:t>
            </a:r>
          </a:p>
          <a:p>
            <a:pPr algn="just">
              <a:buFont typeface="Arial" panose="020B0604020202020204" pitchFamily="34" charset="0"/>
              <a:buNone/>
            </a:pPr>
            <a:r>
              <a:rPr lang="en-US" sz="2400" b="1" dirty="0">
                <a:latin typeface="Times New Roman" panose="02020603050405020304" pitchFamily="18" charset="0"/>
                <a:cs typeface="Times New Roman" panose="02020603050405020304" pitchFamily="18" charset="0"/>
              </a:rPr>
              <a:t>100% Verified however based on the auditee's MSME classification and management representations</a:t>
            </a:r>
          </a:p>
          <a:p>
            <a:pPr algn="just">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In the course of our audit, for the purpose of verifying disallowances under section 43B(h) of the Income-tax Act, 1961 as per clause 22, we have relied on the MSME classification provided by the auditee and the representations made by the management. </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We have not independently verified the accuracy of the MSME classification. </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Consequently, our verification of the compliance with section 43B(h) is based on the information and representations provided by the auditee's management. </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Our opinion is thus dependent on the correctness of these classifications and representations</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41563343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21043" y="381001"/>
            <a:ext cx="11369175" cy="5668963"/>
          </a:xfrm>
        </p:spPr>
        <p:txBody>
          <a:bodyPr/>
          <a:lstStyle/>
          <a:p>
            <a:pPr algn="just">
              <a:buFont typeface="Arial" panose="020B0604020202020204" pitchFamily="34" charset="0"/>
              <a:buNone/>
            </a:pPr>
            <a:r>
              <a:rPr lang="en-US" sz="2400" b="1" dirty="0">
                <a:latin typeface="Times New Roman" panose="02020603050405020304" pitchFamily="18" charset="0"/>
                <a:cs typeface="Times New Roman" panose="02020603050405020304" pitchFamily="18" charset="0"/>
              </a:rPr>
              <a:t>Scenario 3: </a:t>
            </a:r>
          </a:p>
          <a:p>
            <a:pPr algn="just">
              <a:buFont typeface="Arial" panose="020B0604020202020204" pitchFamily="34" charset="0"/>
              <a:buNone/>
            </a:pPr>
            <a:r>
              <a:rPr lang="en-US" sz="2400" b="1" dirty="0">
                <a:latin typeface="Times New Roman" panose="02020603050405020304" pitchFamily="18" charset="0"/>
                <a:cs typeface="Times New Roman" panose="02020603050405020304" pitchFamily="18" charset="0"/>
              </a:rPr>
              <a:t>Absence of necessary records hence unable to verify under section 43B(h)</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In the course of our audit, we noted that the auditee does not maintain complete records necessary to verify disallowances under section 43B(h) of the Income-tax Act, 1961.</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Consequently, we are unable to determine whether all amounts claimed under this section have been correctly accounted for and duly paid within the specified timeframes.</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This limitation restricts our ability to verify the completeness and accuracy of the compliance with section 43B(h) and thereby reporting in Clause 22.</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As such, our report is qualified to this extent.</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2266569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7" descr="images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1130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Rectangle 3"/>
          <p:cNvSpPr txBox="1">
            <a:spLocks noChangeArrowheads="1"/>
          </p:cNvSpPr>
          <p:nvPr/>
        </p:nvSpPr>
        <p:spPr bwMode="auto">
          <a:xfrm>
            <a:off x="2286000" y="5334000"/>
            <a:ext cx="9359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ts val="3225"/>
              </a:lnSpc>
              <a:spcBef>
                <a:spcPts val="400"/>
              </a:spcBef>
              <a:buClr>
                <a:schemeClr val="accent1"/>
              </a:buClr>
              <a:buSzPct val="68000"/>
            </a:pPr>
            <a:r>
              <a:rPr lang="en-US" altLang="zh-CN" sz="2800" i="1" dirty="0">
                <a:latin typeface="Times New Roman" panose="02020603050405020304" pitchFamily="18" charset="0"/>
                <a:cs typeface="Times New Roman" panose="02020603050405020304" pitchFamily="18" charset="0"/>
              </a:rPr>
              <a:t>Thanks to my computer operators</a:t>
            </a:r>
          </a:p>
          <a:p>
            <a:pPr algn="r" eaLnBrk="1" hangingPunct="1">
              <a:lnSpc>
                <a:spcPts val="3225"/>
              </a:lnSpc>
              <a:spcBef>
                <a:spcPts val="400"/>
              </a:spcBef>
              <a:buClr>
                <a:schemeClr val="accent1"/>
              </a:buClr>
              <a:buSzPct val="68000"/>
            </a:pPr>
            <a:r>
              <a:rPr lang="en-US" altLang="zh-CN" sz="2800" b="1" i="1" dirty="0">
                <a:latin typeface="Times New Roman" panose="02020603050405020304" pitchFamily="18" charset="0"/>
                <a:cs typeface="Times New Roman" panose="02020603050405020304" pitchFamily="18" charset="0"/>
              </a:rPr>
              <a:t>Sri. N. </a:t>
            </a:r>
            <a:r>
              <a:rPr lang="en-US" altLang="zh-CN" sz="2800" b="1" i="1" dirty="0" err="1">
                <a:latin typeface="Times New Roman" panose="02020603050405020304" pitchFamily="18" charset="0"/>
                <a:cs typeface="Times New Roman" panose="02020603050405020304" pitchFamily="18" charset="0"/>
              </a:rPr>
              <a:t>Beeresh</a:t>
            </a:r>
            <a:r>
              <a:rPr lang="en-US" altLang="zh-CN" sz="2800" b="1" i="1" dirty="0">
                <a:latin typeface="Times New Roman" panose="02020603050405020304" pitchFamily="18" charset="0"/>
                <a:cs typeface="Times New Roman" panose="02020603050405020304" pitchFamily="18" charset="0"/>
              </a:rPr>
              <a:t> Kumar &amp; Sri. </a:t>
            </a:r>
            <a:r>
              <a:rPr lang="en-US" altLang="zh-CN" sz="2800" b="1" i="1" dirty="0" err="1">
                <a:latin typeface="Times New Roman" panose="02020603050405020304" pitchFamily="18" charset="0"/>
                <a:cs typeface="Times New Roman" panose="02020603050405020304" pitchFamily="18" charset="0"/>
              </a:rPr>
              <a:t>Vinay</a:t>
            </a:r>
            <a:r>
              <a:rPr lang="en-US" altLang="zh-CN" sz="2800" b="1" i="1" dirty="0">
                <a:latin typeface="Times New Roman" panose="02020603050405020304" pitchFamily="18" charset="0"/>
                <a:cs typeface="Times New Roman" panose="02020603050405020304" pitchFamily="18" charset="0"/>
              </a:rPr>
              <a:t> Kumar .H</a:t>
            </a:r>
          </a:p>
        </p:txBody>
      </p:sp>
      <p:sp>
        <p:nvSpPr>
          <p:cNvPr id="2078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H. C. Khincha &amp; Co</a:t>
            </a:r>
            <a:endParaRPr lang="en-US"/>
          </a:p>
        </p:txBody>
      </p:sp>
    </p:spTree>
    <p:extLst>
      <p:ext uri="{BB962C8B-B14F-4D97-AF65-F5344CB8AC3E}">
        <p14:creationId xmlns:p14="http://schemas.microsoft.com/office/powerpoint/2010/main" val="306568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357082" y="358983"/>
            <a:ext cx="11519401" cy="584692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CBDT Circular 1/2024, </a:t>
            </a:r>
            <a:r>
              <a:rPr lang="en-GB" sz="2400" b="1" dirty="0" err="1">
                <a:latin typeface="Times New Roman" panose="02020603050405020304" pitchFamily="18" charset="0"/>
                <a:cs typeface="Times New Roman" panose="02020603050405020304" pitchFamily="18" charset="0"/>
              </a:rPr>
              <a:t>dt.</a:t>
            </a:r>
            <a:r>
              <a:rPr lang="en-GB" sz="2400" b="1" dirty="0">
                <a:latin typeface="Times New Roman" panose="02020603050405020304" pitchFamily="18" charset="0"/>
                <a:cs typeface="Times New Roman" panose="02020603050405020304" pitchFamily="18" charset="0"/>
              </a:rPr>
              <a:t> Dated the 23rd of January, 2024 explains that: </a:t>
            </a:r>
          </a:p>
          <a:p>
            <a:pPr marL="0" indent="0" algn="just">
              <a:buNone/>
            </a:pPr>
            <a:r>
              <a:rPr lang="en-GB" sz="2400" dirty="0">
                <a:latin typeface="Times New Roman" panose="02020603050405020304" pitchFamily="18" charset="0"/>
                <a:cs typeface="Times New Roman" panose="02020603050405020304" pitchFamily="18" charset="0"/>
              </a:rPr>
              <a:t>21. Promoting timely payments to Micro and Small Enterprises (is the object).</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21.1 Section 43B of the Act provides for certain deductions to be allowed only on actual payment. Further, the proviso of this section allows deduction on accrual basis, if the amount is paid by due date of furnishing of the return of income.</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21.2 In order to promote timely payments to micro and small enterprises, payments made to such enterprises have been included within the ambit of section 43B of the Act vide FA 2023. A new clause (h) has been inserted in section 43B of the Act to provide that any sum payable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to a micro or small enterprise beyond the time limit specified in section 15 of the Micro, Small and Medium Enterprises Development (MSMED) Act 2006 shall be allowed as deduction only on actual payment. However, it has also been provided that the proviso to section 43B of the Act shall not apply to such payments. </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69924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357082" y="329749"/>
            <a:ext cx="11519401" cy="5905395"/>
          </a:xfrm>
        </p:spPr>
        <p:txBody>
          <a:bodyPr>
            <a:normAutofit/>
          </a:bodyPr>
          <a:lstStyle/>
          <a:p>
            <a:pPr marL="0" indent="0" algn="just">
              <a:buNone/>
            </a:pPr>
            <a:r>
              <a:rPr lang="en-GB" sz="2400" dirty="0">
                <a:latin typeface="Times New Roman" panose="02020603050405020304" pitchFamily="18" charset="0"/>
                <a:cs typeface="Times New Roman" panose="02020603050405020304" pitchFamily="18" charset="0"/>
              </a:rPr>
              <a:t>21.3 Section 15 of the MSMED Act mandates payments to micro and small enterprises within the time as per the written agreement, which cannot be more than 45 days. If there is no such written agreement, the section mandates that the payment shall be made within 15 days. Thus, this amendment to section 43B of the Act allows the payment as deduction only on payment basis. It can be allowed on accrual basis only if the payment is within the time mandated under section 15 of the MSMED Act.</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Applicability: This amendment takes effect from 1st April, 2024 and will accordingly apply in relation to the assessment year 2024-25 and subsequent assessment years.</a:t>
            </a:r>
            <a:endParaRPr 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423616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IN" sz="4000" b="1" dirty="0">
                <a:latin typeface="Times New Roman" panose="02020603050405020304" pitchFamily="18" charset="0"/>
                <a:cs typeface="Times New Roman" panose="02020603050405020304" pitchFamily="18" charset="0"/>
              </a:rPr>
              <a:t>RELEVANT PROVISIONS OF MICRO, SMALL AND MEDIUM ENTERPRISES DEVELOPMENT ACT, 2006</a:t>
            </a:r>
          </a:p>
          <a:p>
            <a:pPr marL="0" indent="0" algn="ctr">
              <a:buNone/>
            </a:pPr>
            <a:r>
              <a:rPr lang="en-IN" sz="4000" b="1" dirty="0">
                <a:latin typeface="Times New Roman" panose="02020603050405020304" pitchFamily="18" charset="0"/>
                <a:cs typeface="Times New Roman" panose="02020603050405020304" pitchFamily="18" charset="0"/>
              </a:rPr>
              <a:t>(MSMED ACT 2006)</a:t>
            </a:r>
            <a:endParaRPr lang="en-IN" sz="4000" dirty="0"/>
          </a:p>
        </p:txBody>
      </p:sp>
      <p:sp>
        <p:nvSpPr>
          <p:cNvPr id="4" name="Footer Placeholder 3"/>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65225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717" y="151263"/>
            <a:ext cx="11257807" cy="6380166"/>
          </a:xfrm>
        </p:spPr>
        <p:txBody>
          <a:bodyPr>
            <a:noAutofit/>
          </a:bodyPr>
          <a:lstStyle/>
          <a:p>
            <a:pPr marL="0" indent="0" algn="just">
              <a:buNone/>
            </a:pPr>
            <a:r>
              <a:rPr lang="en-IN" sz="2200" b="1" dirty="0">
                <a:latin typeface="Times New Roman" panose="02020603050405020304" pitchFamily="18" charset="0"/>
                <a:cs typeface="Times New Roman" panose="02020603050405020304" pitchFamily="18" charset="0"/>
              </a:rPr>
              <a:t>Section 15 of MSMED Act, 2006</a:t>
            </a:r>
          </a:p>
          <a:p>
            <a:pPr marL="0" indent="0" algn="just">
              <a:buNone/>
            </a:pPr>
            <a:r>
              <a:rPr lang="en-IN" sz="2200" b="1" dirty="0">
                <a:latin typeface="Times New Roman" panose="02020603050405020304" pitchFamily="18" charset="0"/>
                <a:cs typeface="Times New Roman" panose="02020603050405020304" pitchFamily="18" charset="0"/>
              </a:rPr>
              <a:t>“Liability of buyer to make payment. </a:t>
            </a:r>
          </a:p>
          <a:p>
            <a:pPr marL="342900" indent="-342900" algn="just">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Where </a:t>
            </a:r>
            <a:r>
              <a:rPr lang="en-IN" sz="2200" b="1" u="sng" dirty="0">
                <a:latin typeface="Times New Roman" panose="02020603050405020304" pitchFamily="18" charset="0"/>
                <a:cs typeface="Times New Roman" panose="02020603050405020304" pitchFamily="18" charset="0"/>
              </a:rPr>
              <a:t>any supplier</a:t>
            </a:r>
            <a:r>
              <a:rPr lang="en-IN" sz="2200" b="1"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supplies </a:t>
            </a:r>
            <a:r>
              <a:rPr lang="en-IN" sz="2200" b="1" u="sng" dirty="0">
                <a:latin typeface="Times New Roman" panose="02020603050405020304" pitchFamily="18" charset="0"/>
                <a:cs typeface="Times New Roman" panose="02020603050405020304" pitchFamily="18" charset="0"/>
              </a:rPr>
              <a:t>any goods or gives any services </a:t>
            </a:r>
          </a:p>
          <a:p>
            <a:pPr marL="342900" indent="-342900" algn="just">
              <a:buFont typeface="Wingdings" panose="05000000000000000000" pitchFamily="2" charset="2"/>
              <a:buChar char="Ø"/>
            </a:pPr>
            <a:r>
              <a:rPr lang="en-IN" sz="2200" b="1" u="sng" dirty="0">
                <a:latin typeface="Times New Roman" panose="02020603050405020304" pitchFamily="18" charset="0"/>
                <a:cs typeface="Times New Roman" panose="02020603050405020304" pitchFamily="18" charset="0"/>
              </a:rPr>
              <a:t>to any buyer,</a:t>
            </a:r>
            <a:endParaRPr lang="en-IN"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the buyer shall make payment therefor </a:t>
            </a:r>
          </a:p>
          <a:p>
            <a:pPr marL="342900" indent="-342900" algn="just">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on or before the date agreed upon </a:t>
            </a:r>
          </a:p>
          <a:p>
            <a:pPr marL="342900" indent="-342900" algn="just">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between him and the supplier in writing or, </a:t>
            </a:r>
          </a:p>
          <a:p>
            <a:pPr marL="342900" indent="-342900" algn="just">
              <a:buFont typeface="Wingdings" panose="05000000000000000000" pitchFamily="2" charset="2"/>
              <a:buChar char="Ø"/>
            </a:pPr>
            <a:r>
              <a:rPr lang="en-IN" sz="2200" b="1" u="sng" dirty="0">
                <a:latin typeface="Times New Roman" panose="02020603050405020304" pitchFamily="18" charset="0"/>
                <a:cs typeface="Times New Roman" panose="02020603050405020304" pitchFamily="18" charset="0"/>
              </a:rPr>
              <a:t>where there is no agreement</a:t>
            </a:r>
            <a:r>
              <a:rPr lang="en-IN" sz="2200" dirty="0">
                <a:latin typeface="Times New Roman" panose="02020603050405020304" pitchFamily="18" charset="0"/>
                <a:cs typeface="Times New Roman" panose="02020603050405020304" pitchFamily="18" charset="0"/>
              </a:rPr>
              <a:t> in this behalf,</a:t>
            </a:r>
          </a:p>
          <a:p>
            <a:pPr marL="342900" indent="-342900" algn="just">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before the </a:t>
            </a:r>
            <a:r>
              <a:rPr lang="en-IN" sz="2200" b="1" u="sng" dirty="0">
                <a:latin typeface="Times New Roman" panose="02020603050405020304" pitchFamily="18" charset="0"/>
                <a:cs typeface="Times New Roman" panose="02020603050405020304" pitchFamily="18" charset="0"/>
              </a:rPr>
              <a:t>appointed day:</a:t>
            </a:r>
          </a:p>
          <a:p>
            <a:pPr marL="342900" indent="-342900" algn="just">
              <a:buFont typeface="Wingdings" panose="05000000000000000000" pitchFamily="2" charset="2"/>
              <a:buChar char="Ø"/>
            </a:pPr>
            <a:endParaRPr lang="en-IN"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Provided that in </a:t>
            </a:r>
            <a:r>
              <a:rPr lang="en-IN" sz="2200" b="1" u="sng" dirty="0">
                <a:latin typeface="Times New Roman" panose="02020603050405020304" pitchFamily="18" charset="0"/>
                <a:cs typeface="Times New Roman" panose="02020603050405020304" pitchFamily="18" charset="0"/>
              </a:rPr>
              <a:t>no case </a:t>
            </a:r>
            <a:r>
              <a:rPr lang="en-IN" sz="2200" dirty="0">
                <a:latin typeface="Times New Roman" panose="02020603050405020304" pitchFamily="18" charset="0"/>
                <a:cs typeface="Times New Roman" panose="02020603050405020304" pitchFamily="18" charset="0"/>
              </a:rPr>
              <a:t>the period agreed upon</a:t>
            </a:r>
          </a:p>
          <a:p>
            <a:pPr marL="342900" indent="-342900" algn="just">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between the supplier and the buyer in writing</a:t>
            </a:r>
          </a:p>
          <a:p>
            <a:pPr marL="342900" indent="-342900" algn="just">
              <a:buFont typeface="Wingdings" panose="05000000000000000000" pitchFamily="2" charset="2"/>
              <a:buChar char="Ø"/>
            </a:pPr>
            <a:r>
              <a:rPr lang="en-IN" sz="2200" b="1" u="sng" dirty="0">
                <a:latin typeface="Times New Roman" panose="02020603050405020304" pitchFamily="18" charset="0"/>
                <a:cs typeface="Times New Roman" panose="02020603050405020304" pitchFamily="18" charset="0"/>
              </a:rPr>
              <a:t>shall exceed forty-five days</a:t>
            </a:r>
          </a:p>
          <a:p>
            <a:pPr marL="342900" indent="-342900" algn="just">
              <a:buFont typeface="Wingdings" panose="05000000000000000000" pitchFamily="2" charset="2"/>
              <a:buChar char="Ø"/>
            </a:pPr>
            <a:r>
              <a:rPr lang="en-IN" sz="2200" b="1" u="sng" dirty="0">
                <a:latin typeface="Times New Roman" panose="02020603050405020304" pitchFamily="18" charset="0"/>
                <a:cs typeface="Times New Roman" panose="02020603050405020304" pitchFamily="18" charset="0"/>
              </a:rPr>
              <a:t>from the day of acceptance or</a:t>
            </a:r>
          </a:p>
          <a:p>
            <a:pPr marL="342900" indent="-342900" algn="just">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the day of </a:t>
            </a:r>
            <a:r>
              <a:rPr lang="en-IN" sz="2200" b="1" u="sng" dirty="0">
                <a:latin typeface="Times New Roman" panose="02020603050405020304" pitchFamily="18" charset="0"/>
                <a:cs typeface="Times New Roman" panose="02020603050405020304" pitchFamily="18" charset="0"/>
              </a:rPr>
              <a:t>deemed acceptance.</a:t>
            </a:r>
            <a:r>
              <a:rPr lang="en-IN" sz="2200" dirty="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24039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38366"/>
            <a:ext cx="10972800" cy="6024057"/>
          </a:xfrm>
        </p:spPr>
        <p:txBody>
          <a:bodyPr>
            <a:normAutofit/>
          </a:bodyPr>
          <a:lstStyle/>
          <a:p>
            <a:pPr marL="109728" indent="0" algn="just">
              <a:buNone/>
            </a:pPr>
            <a:r>
              <a:rPr lang="en-GB" sz="2400" b="1" dirty="0">
                <a:latin typeface="Times New Roman" panose="02020603050405020304" pitchFamily="18" charset="0"/>
                <a:cs typeface="Times New Roman" panose="02020603050405020304" pitchFamily="18" charset="0"/>
              </a:rPr>
              <a:t>Section 16 of MSMED Act, 2006</a:t>
            </a:r>
          </a:p>
          <a:p>
            <a:pPr marL="109728" indent="0" algn="just">
              <a:buNone/>
            </a:pPr>
            <a:r>
              <a:rPr lang="en-GB" sz="2400" b="1" dirty="0">
                <a:latin typeface="Times New Roman" panose="02020603050405020304" pitchFamily="18" charset="0"/>
                <a:cs typeface="Times New Roman" panose="02020603050405020304" pitchFamily="18" charset="0"/>
              </a:rPr>
              <a:t>Date from which and rate at which interest is payable.</a:t>
            </a:r>
            <a:endParaRPr lang="en-GB"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Where any buyer fails to make payment of the amount to the supplier,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as required under section 15,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buyer shall,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notwithstanding anything contained in any agreement between the buyer and the supplier or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any law for the time being in force,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be liable to pay compound interest</a:t>
            </a:r>
            <a:r>
              <a:rPr lang="en-GB" sz="2400" dirty="0">
                <a:latin typeface="Times New Roman" panose="02020603050405020304" pitchFamily="18" charset="0"/>
                <a:cs typeface="Times New Roman" panose="02020603050405020304" pitchFamily="18" charset="0"/>
              </a:rPr>
              <a:t> with monthly </a:t>
            </a:r>
            <a:r>
              <a:rPr lang="en-GB" sz="2400" i="1" dirty="0">
                <a:latin typeface="Times New Roman" panose="02020603050405020304" pitchFamily="18" charset="0"/>
                <a:cs typeface="Times New Roman" panose="02020603050405020304" pitchFamily="18" charset="0"/>
              </a:rPr>
              <a:t>rests</a:t>
            </a:r>
            <a:r>
              <a:rPr lang="en-GB" sz="2400" dirty="0">
                <a:latin typeface="Times New Roman" panose="02020603050405020304" pitchFamily="18" charset="0"/>
                <a:cs typeface="Times New Roman" panose="02020603050405020304" pitchFamily="18" charset="0"/>
              </a:rPr>
              <a:t> to the supplier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on that amount from the appointed day</a:t>
            </a:r>
            <a:r>
              <a:rPr lang="en-GB" sz="2400" dirty="0">
                <a:latin typeface="Times New Roman" panose="02020603050405020304" pitchFamily="18" charset="0"/>
                <a:cs typeface="Times New Roman" panose="02020603050405020304" pitchFamily="18" charset="0"/>
              </a:rPr>
              <a:t> or,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as the case may be,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from the date immediately following the date agreed upon</a:t>
            </a:r>
            <a:r>
              <a:rPr lang="en-GB"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at three times of the bank rate notified by the Reserve Bank.</a:t>
            </a:r>
          </a:p>
        </p:txBody>
      </p:sp>
      <p:sp>
        <p:nvSpPr>
          <p:cNvPr id="3" name="Footer Placeholder 2"/>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032761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324" y="387566"/>
            <a:ext cx="11193353" cy="6024057"/>
          </a:xfrm>
        </p:spPr>
        <p:txBody>
          <a:bodyPr>
            <a:normAutofit/>
          </a:bodyPr>
          <a:lstStyle/>
          <a:p>
            <a:pPr marL="109728" indent="0" algn="just">
              <a:buNone/>
            </a:pPr>
            <a:r>
              <a:rPr lang="en-GB" sz="2400" b="1" dirty="0">
                <a:latin typeface="Times New Roman" panose="02020603050405020304" pitchFamily="18" charset="0"/>
                <a:cs typeface="Times New Roman" panose="02020603050405020304" pitchFamily="18" charset="0"/>
              </a:rPr>
              <a:t>Section 23 of MSMED Act, 2006</a:t>
            </a:r>
          </a:p>
          <a:p>
            <a:pPr marL="109728" indent="0" algn="just">
              <a:buNone/>
            </a:pPr>
            <a:r>
              <a:rPr lang="en-GB" sz="2400" b="1" dirty="0">
                <a:latin typeface="Times New Roman" panose="02020603050405020304" pitchFamily="18" charset="0"/>
                <a:cs typeface="Times New Roman" panose="02020603050405020304" pitchFamily="18" charset="0"/>
              </a:rPr>
              <a:t>Interest not to be allowed as deduction from income.</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23. </a:t>
            </a:r>
            <a:r>
              <a:rPr lang="en-GB" sz="2400" b="1" u="sng" dirty="0">
                <a:latin typeface="Times New Roman" panose="02020603050405020304" pitchFamily="18" charset="0"/>
                <a:cs typeface="Times New Roman" panose="02020603050405020304" pitchFamily="18" charset="0"/>
              </a:rPr>
              <a:t>Notwithstanding anything contained in the Income-tax Act, 1961</a:t>
            </a:r>
            <a:r>
              <a:rPr lang="en-GB" sz="2400" dirty="0">
                <a:latin typeface="Times New Roman" panose="02020603050405020304" pitchFamily="18" charset="0"/>
                <a:cs typeface="Times New Roman" panose="02020603050405020304" pitchFamily="18" charset="0"/>
              </a:rPr>
              <a:t> (43 of 1961),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the amount of interest payable or paid by any buyer</a:t>
            </a:r>
            <a:r>
              <a:rPr lang="en-GB"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under or in accordance with the provisions of this Act,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shall not,</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for the purposes of computation of income under the Income-tax Act, 1961,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be allowed as deduction.</a:t>
            </a:r>
            <a:endParaRPr lang="en-IN" sz="2400" dirty="0"/>
          </a:p>
        </p:txBody>
      </p:sp>
      <p:sp>
        <p:nvSpPr>
          <p:cNvPr id="3" name="Footer Placeholder 2"/>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787994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690" y="120959"/>
            <a:ext cx="11484089" cy="6122278"/>
          </a:xfrm>
        </p:spPr>
        <p:txBody>
          <a:bodyPr>
            <a:noAutofit/>
          </a:bodyPr>
          <a:lstStyle/>
          <a:p>
            <a:pPr marL="109728" indent="0" algn="just">
              <a:buNone/>
            </a:pPr>
            <a:r>
              <a:rPr lang="en-GB" sz="2400" b="1" dirty="0">
                <a:latin typeface="Times New Roman" panose="02020603050405020304" pitchFamily="18" charset="0"/>
                <a:cs typeface="Times New Roman" panose="02020603050405020304" pitchFamily="18" charset="0"/>
              </a:rPr>
              <a:t>Section 7 of MSMED Act, 2006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Sub-section (1) of Section 7 of the MSMED Act </a:t>
            </a:r>
            <a:r>
              <a:rPr lang="en-GB" sz="2400" dirty="0">
                <a:latin typeface="Times New Roman" panose="02020603050405020304" pitchFamily="18" charset="0"/>
                <a:cs typeface="Times New Roman" panose="02020603050405020304" pitchFamily="18" charset="0"/>
              </a:rPr>
              <a:t>provides that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the Central Government </a:t>
            </a:r>
            <a:r>
              <a:rPr lang="en-GB" sz="2400" dirty="0">
                <a:latin typeface="Times New Roman" panose="02020603050405020304" pitchFamily="18" charset="0"/>
                <a:cs typeface="Times New Roman" panose="02020603050405020304" pitchFamily="18" charset="0"/>
              </a:rPr>
              <a:t>may,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for the purposes of this Act,</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by notification</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(in the Official Gazette),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classify any class or classes of manufacturing or service enterprises,</a:t>
            </a:r>
            <a:r>
              <a:rPr lang="en-GB"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whether proprietorship, HUF, association of persons, co-operative society, partnership firm, company or undertaking,</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by whatever name called, </a:t>
            </a:r>
            <a:r>
              <a:rPr lang="en-GB" sz="2400" b="1" u="sng" dirty="0">
                <a:latin typeface="Times New Roman" panose="02020603050405020304" pitchFamily="18" charset="0"/>
                <a:cs typeface="Times New Roman" panose="02020603050405020304" pitchFamily="18" charset="0"/>
              </a:rPr>
              <a:t>into:</a:t>
            </a:r>
          </a:p>
          <a:p>
            <a:pPr marL="566928" indent="-457200" algn="just">
              <a:buFont typeface="+mj-lt"/>
              <a:buAutoNum type="alphaLcPeriod"/>
            </a:pPr>
            <a:r>
              <a:rPr lang="en-GB" sz="2400" b="1" u="sng" dirty="0">
                <a:latin typeface="Times New Roman" panose="02020603050405020304" pitchFamily="18" charset="0"/>
                <a:cs typeface="Times New Roman" panose="02020603050405020304" pitchFamily="18" charset="0"/>
              </a:rPr>
              <a:t>Micro Enterprises</a:t>
            </a:r>
          </a:p>
          <a:p>
            <a:pPr marL="566928" indent="-457200" algn="just">
              <a:buFont typeface="+mj-lt"/>
              <a:buAutoNum type="alphaLcPeriod"/>
            </a:pPr>
            <a:r>
              <a:rPr lang="en-GB" sz="2400" b="1" u="sng" dirty="0">
                <a:latin typeface="Times New Roman" panose="02020603050405020304" pitchFamily="18" charset="0"/>
                <a:cs typeface="Times New Roman" panose="02020603050405020304" pitchFamily="18" charset="0"/>
              </a:rPr>
              <a:t>Small Enterprises</a:t>
            </a:r>
          </a:p>
          <a:p>
            <a:pPr marL="566928" indent="-457200" algn="just">
              <a:buFont typeface="+mj-lt"/>
              <a:buAutoNum type="alphaLcPeriod"/>
            </a:pPr>
            <a:r>
              <a:rPr lang="en-GB" sz="2400" b="1" u="sng" dirty="0">
                <a:latin typeface="Times New Roman" panose="02020603050405020304" pitchFamily="18" charset="0"/>
                <a:cs typeface="Times New Roman" panose="02020603050405020304" pitchFamily="18" charset="0"/>
              </a:rPr>
              <a:t>Medium Enterprises</a:t>
            </a:r>
          </a:p>
          <a:p>
            <a:pPr marL="457200" indent="-457200" algn="just">
              <a:buFont typeface="+mj-lt"/>
              <a:buAutoNum type="alphaLcPeriod"/>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97445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H. C. Khincha &amp; Co</a:t>
            </a:r>
          </a:p>
        </p:txBody>
      </p:sp>
      <p:sp>
        <p:nvSpPr>
          <p:cNvPr id="2052" name="Subtitle 2"/>
          <p:cNvSpPr txBox="1">
            <a:spLocks/>
          </p:cNvSpPr>
          <p:nvPr/>
        </p:nvSpPr>
        <p:spPr bwMode="auto">
          <a:xfrm>
            <a:off x="471311" y="1081425"/>
            <a:ext cx="11326989"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chemeClr val="accent1"/>
              </a:buClr>
              <a:buSzPct val="68000"/>
              <a:buFont typeface="Arial" panose="020B0604020202020204" pitchFamily="34" charset="0"/>
              <a:buNone/>
            </a:pPr>
            <a:r>
              <a:rPr lang="en-US" altLang="zh-CN" sz="2300" dirty="0">
                <a:latin typeface="Times New Roman" panose="02020603050405020304" pitchFamily="18" charset="0"/>
                <a:cs typeface="Times New Roman" panose="02020603050405020304" pitchFamily="18" charset="0"/>
              </a:rPr>
              <a:t>Presentation by :</a:t>
            </a:r>
          </a:p>
          <a:p>
            <a:pPr eaLnBrk="1" hangingPunct="1">
              <a:buClr>
                <a:schemeClr val="accent1"/>
              </a:buClr>
              <a:buSzPct val="68000"/>
              <a:buFont typeface="Arial" panose="020B0604020202020204" pitchFamily="34" charset="0"/>
              <a:buNone/>
            </a:pPr>
            <a:r>
              <a:rPr lang="en-US" altLang="zh-CN" sz="2300" b="1" dirty="0">
                <a:latin typeface="Times New Roman" panose="02020603050405020304" pitchFamily="18" charset="0"/>
                <a:cs typeface="Times New Roman" panose="02020603050405020304" pitchFamily="18" charset="0"/>
              </a:rPr>
              <a:t>CA. Naveen </a:t>
            </a:r>
            <a:r>
              <a:rPr lang="en-US" altLang="zh-CN" sz="2300" b="1" dirty="0" err="1">
                <a:latin typeface="Times New Roman" panose="02020603050405020304" pitchFamily="18" charset="0"/>
                <a:cs typeface="Times New Roman" panose="02020603050405020304" pitchFamily="18" charset="0"/>
              </a:rPr>
              <a:t>Khariwal</a:t>
            </a:r>
            <a:r>
              <a:rPr lang="en-US" altLang="zh-CN" sz="2300" b="1" dirty="0">
                <a:latin typeface="Times New Roman" panose="02020603050405020304" pitchFamily="18" charset="0"/>
                <a:cs typeface="Times New Roman" panose="02020603050405020304" pitchFamily="18" charset="0"/>
              </a:rPr>
              <a:t> </a:t>
            </a:r>
          </a:p>
          <a:p>
            <a:pPr eaLnBrk="1" hangingPunct="1">
              <a:buClr>
                <a:schemeClr val="accent1"/>
              </a:buClr>
              <a:buSzPct val="68000"/>
              <a:buFont typeface="Arial" panose="020B0604020202020204" pitchFamily="34" charset="0"/>
              <a:buNone/>
            </a:pPr>
            <a:r>
              <a:rPr lang="en-US" altLang="zh-CN" sz="2300" dirty="0">
                <a:latin typeface="Times New Roman" panose="02020603050405020304" pitchFamily="18" charset="0"/>
                <a:cs typeface="Times New Roman" panose="02020603050405020304" pitchFamily="18" charset="0"/>
              </a:rPr>
              <a:t>Chartered Accountant</a:t>
            </a:r>
          </a:p>
          <a:p>
            <a:pPr eaLnBrk="1" hangingPunct="1">
              <a:buClr>
                <a:schemeClr val="accent1"/>
              </a:buClr>
              <a:buSzPct val="68000"/>
              <a:buFont typeface="Arial" panose="020B0604020202020204" pitchFamily="34" charset="0"/>
              <a:buNone/>
            </a:pPr>
            <a:r>
              <a:rPr lang="en-US" altLang="zh-CN" sz="2300" dirty="0">
                <a:latin typeface="Times New Roman" panose="02020603050405020304" pitchFamily="18" charset="0"/>
                <a:cs typeface="Times New Roman" panose="02020603050405020304" pitchFamily="18" charset="0"/>
              </a:rPr>
              <a:t>Partner : </a:t>
            </a:r>
            <a:r>
              <a:rPr lang="en-US" altLang="zh-CN" sz="2300" b="1" dirty="0">
                <a:latin typeface="Times New Roman" panose="02020603050405020304" pitchFamily="18" charset="0"/>
                <a:cs typeface="Times New Roman" panose="02020603050405020304" pitchFamily="18" charset="0"/>
              </a:rPr>
              <a:t>H.C. </a:t>
            </a:r>
            <a:r>
              <a:rPr lang="en-US" altLang="zh-CN" sz="2300" b="1" dirty="0" err="1">
                <a:latin typeface="Times New Roman" panose="02020603050405020304" pitchFamily="18" charset="0"/>
                <a:cs typeface="Times New Roman" panose="02020603050405020304" pitchFamily="18" charset="0"/>
              </a:rPr>
              <a:t>Khincha</a:t>
            </a:r>
            <a:r>
              <a:rPr lang="en-US" altLang="zh-CN" sz="2300" b="1" dirty="0">
                <a:latin typeface="Times New Roman" panose="02020603050405020304" pitchFamily="18" charset="0"/>
                <a:cs typeface="Times New Roman" panose="02020603050405020304" pitchFamily="18" charset="0"/>
              </a:rPr>
              <a:t> &amp; Co</a:t>
            </a:r>
          </a:p>
          <a:p>
            <a:pPr>
              <a:buClr>
                <a:schemeClr val="accent1"/>
              </a:buClr>
              <a:buSzPct val="68000"/>
            </a:pPr>
            <a:r>
              <a:rPr lang="en-US" altLang="zh-CN" sz="2300" b="1" dirty="0">
                <a:latin typeface="Times New Roman" panose="02020603050405020304" pitchFamily="18" charset="0"/>
                <a:cs typeface="Times New Roman" panose="02020603050405020304" pitchFamily="18" charset="0"/>
              </a:rPr>
              <a:t>		    H.C. </a:t>
            </a:r>
            <a:r>
              <a:rPr lang="en-US" altLang="zh-CN" sz="2300" b="1" dirty="0" err="1">
                <a:latin typeface="Times New Roman" panose="02020603050405020304" pitchFamily="18" charset="0"/>
                <a:cs typeface="Times New Roman" panose="02020603050405020304" pitchFamily="18" charset="0"/>
              </a:rPr>
              <a:t>Khincha</a:t>
            </a:r>
            <a:r>
              <a:rPr lang="en-US" altLang="zh-CN" sz="2300" b="1" dirty="0">
                <a:latin typeface="Times New Roman" panose="02020603050405020304" pitchFamily="18" charset="0"/>
                <a:cs typeface="Times New Roman" panose="02020603050405020304" pitchFamily="18" charset="0"/>
              </a:rPr>
              <a:t> &amp; Associates</a:t>
            </a:r>
          </a:p>
          <a:p>
            <a:pPr eaLnBrk="1" hangingPunct="1">
              <a:buClr>
                <a:schemeClr val="accent1"/>
              </a:buClr>
              <a:buSzPct val="68000"/>
            </a:pPr>
            <a:r>
              <a:rPr lang="en-US" altLang="zh-CN" sz="2300" dirty="0">
                <a:latin typeface="Times New Roman" panose="02020603050405020304" pitchFamily="18" charset="0"/>
                <a:cs typeface="Times New Roman" panose="02020603050405020304" pitchFamily="18" charset="0"/>
              </a:rPr>
              <a:t>No. 40, 1</a:t>
            </a:r>
            <a:r>
              <a:rPr lang="en-US" altLang="zh-CN" sz="2300" baseline="30000" dirty="0">
                <a:latin typeface="Times New Roman" panose="02020603050405020304" pitchFamily="18" charset="0"/>
                <a:cs typeface="Times New Roman" panose="02020603050405020304" pitchFamily="18" charset="0"/>
              </a:rPr>
              <a:t>ST</a:t>
            </a:r>
            <a:r>
              <a:rPr lang="en-US" altLang="zh-CN" sz="2300" dirty="0">
                <a:latin typeface="Times New Roman" panose="02020603050405020304" pitchFamily="18" charset="0"/>
                <a:cs typeface="Times New Roman" panose="02020603050405020304" pitchFamily="18" charset="0"/>
              </a:rPr>
              <a:t> Floor, </a:t>
            </a:r>
            <a:r>
              <a:rPr lang="en-US" altLang="zh-CN" sz="2300" dirty="0" err="1">
                <a:latin typeface="Times New Roman" panose="02020603050405020304" pitchFamily="18" charset="0"/>
                <a:cs typeface="Times New Roman" panose="02020603050405020304" pitchFamily="18" charset="0"/>
              </a:rPr>
              <a:t>Laxmi</a:t>
            </a:r>
            <a:r>
              <a:rPr lang="en-US" altLang="zh-CN" sz="2300" dirty="0">
                <a:latin typeface="Times New Roman" panose="02020603050405020304" pitchFamily="18" charset="0"/>
                <a:cs typeface="Times New Roman" panose="02020603050405020304" pitchFamily="18" charset="0"/>
              </a:rPr>
              <a:t> Complex,</a:t>
            </a:r>
          </a:p>
          <a:p>
            <a:pPr eaLnBrk="1" hangingPunct="1">
              <a:buClr>
                <a:schemeClr val="accent1"/>
              </a:buClr>
              <a:buSzPct val="68000"/>
            </a:pPr>
            <a:r>
              <a:rPr lang="en-US" altLang="zh-CN" sz="2300" dirty="0">
                <a:latin typeface="Times New Roman" panose="02020603050405020304" pitchFamily="18" charset="0"/>
                <a:cs typeface="Times New Roman" panose="02020603050405020304" pitchFamily="18" charset="0"/>
              </a:rPr>
              <a:t>K R Fort Road, Bangalore - 560 002.				      </a:t>
            </a:r>
            <a:r>
              <a:rPr lang="en-US" altLang="zh-CN" sz="2200" dirty="0">
                <a:latin typeface="Times New Roman" panose="02020603050405020304" pitchFamily="18" charset="0"/>
                <a:cs typeface="Times New Roman" panose="02020603050405020304" pitchFamily="18" charset="0"/>
                <a:hlinkClick r:id="rId3"/>
              </a:rPr>
              <a:t>naveenkhariwalg@gmail.com</a:t>
            </a:r>
            <a:endParaRPr lang="en-US" altLang="zh-CN" sz="2200" dirty="0">
              <a:latin typeface="Times New Roman" panose="02020603050405020304" pitchFamily="18" charset="0"/>
              <a:cs typeface="Times New Roman" panose="02020603050405020304" pitchFamily="18" charset="0"/>
            </a:endParaRPr>
          </a:p>
          <a:p>
            <a:pPr algn="r">
              <a:spcBef>
                <a:spcPts val="400"/>
              </a:spcBef>
              <a:buClr>
                <a:schemeClr val="accent1"/>
              </a:buClr>
              <a:buSzPct val="68000"/>
            </a:pPr>
            <a:r>
              <a:rPr lang="en-US" altLang="zh-CN" sz="2200" dirty="0">
                <a:latin typeface="Times New Roman" panose="02020603050405020304" pitchFamily="18" charset="0"/>
                <a:cs typeface="Times New Roman" panose="02020603050405020304" pitchFamily="18" charset="0"/>
              </a:rPr>
              <a:t>Mob No :  9880683725</a:t>
            </a:r>
          </a:p>
          <a:p>
            <a:pPr>
              <a:lnSpc>
                <a:spcPct val="130000"/>
              </a:lnSpc>
              <a:spcBef>
                <a:spcPts val="400"/>
              </a:spcBef>
              <a:buClr>
                <a:schemeClr val="accent1"/>
              </a:buClr>
              <a:buSzPct val="68000"/>
            </a:pPr>
            <a:endParaRPr lang="en-US" altLang="en-US" sz="2000" dirty="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l="38461" t="30199" r="39423" b="19373"/>
          <a:stretch>
            <a:fillRect/>
          </a:stretch>
        </p:blipFill>
        <p:spPr bwMode="auto">
          <a:xfrm>
            <a:off x="9200243" y="1355271"/>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806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690" y="240404"/>
            <a:ext cx="11484089" cy="5883389"/>
          </a:xfrm>
        </p:spPr>
        <p:txBody>
          <a:bodyPr>
            <a:noAutofit/>
          </a:bodyPr>
          <a:lstStyle/>
          <a:p>
            <a:pPr marL="109728" indent="0" algn="just">
              <a:buNone/>
            </a:pPr>
            <a:r>
              <a:rPr lang="en-GB" sz="2400" b="1" u="sng" dirty="0">
                <a:latin typeface="Times New Roman" panose="02020603050405020304" pitchFamily="18" charset="0"/>
                <a:cs typeface="Times New Roman" panose="02020603050405020304" pitchFamily="18" charset="0"/>
              </a:rPr>
              <a:t>Sub-section (9) of Section 7 of the MSMED Act </a:t>
            </a:r>
            <a:r>
              <a:rPr lang="en-GB" sz="2400" dirty="0">
                <a:latin typeface="Times New Roman" panose="02020603050405020304" pitchFamily="18" charset="0"/>
                <a:cs typeface="Times New Roman" panose="02020603050405020304" pitchFamily="18" charset="0"/>
              </a:rPr>
              <a:t>provides that </a:t>
            </a:r>
          </a:p>
          <a:p>
            <a:pPr marL="109728" indent="0" algn="just">
              <a:buNone/>
            </a:pPr>
            <a:r>
              <a:rPr lang="en-GB" sz="2400" dirty="0">
                <a:latin typeface="Times New Roman" panose="02020603050405020304" pitchFamily="18" charset="0"/>
                <a:cs typeface="Times New Roman" panose="02020603050405020304" pitchFamily="18" charset="0"/>
              </a:rPr>
              <a:t>the Central Government may, </a:t>
            </a:r>
          </a:p>
          <a:p>
            <a:pPr marL="109728" indent="0" algn="just">
              <a:buNone/>
            </a:pPr>
            <a:r>
              <a:rPr lang="en-GB" sz="2400" dirty="0">
                <a:latin typeface="Times New Roman" panose="02020603050405020304" pitchFamily="18" charset="0"/>
                <a:cs typeface="Times New Roman" panose="02020603050405020304" pitchFamily="18" charset="0"/>
              </a:rPr>
              <a:t>while classifying any class or classes of enterprises under sub-section (1), </a:t>
            </a:r>
          </a:p>
          <a:p>
            <a:pPr marL="109728" indent="0" algn="just">
              <a:buNone/>
            </a:pPr>
            <a:r>
              <a:rPr lang="en-GB" sz="2400" b="1" u="sng" dirty="0">
                <a:latin typeface="Times New Roman" panose="02020603050405020304" pitchFamily="18" charset="0"/>
                <a:cs typeface="Times New Roman" panose="02020603050405020304" pitchFamily="18" charset="0"/>
              </a:rPr>
              <a:t>vary, from time to time, </a:t>
            </a:r>
          </a:p>
          <a:p>
            <a:pPr marL="109728" indent="0" algn="just">
              <a:buNone/>
            </a:pPr>
            <a:r>
              <a:rPr lang="en-GB" sz="2400" b="1" u="sng" dirty="0">
                <a:latin typeface="Times New Roman" panose="02020603050405020304" pitchFamily="18" charset="0"/>
                <a:cs typeface="Times New Roman" panose="02020603050405020304" pitchFamily="18" charset="0"/>
              </a:rPr>
              <a:t>the criterion of investment and </a:t>
            </a:r>
          </a:p>
          <a:p>
            <a:pPr marL="109728" indent="0" algn="just">
              <a:buNone/>
            </a:pPr>
            <a:r>
              <a:rPr lang="en-GB" sz="2400" b="1" u="sng" dirty="0">
                <a:latin typeface="Times New Roman" panose="02020603050405020304" pitchFamily="18" charset="0"/>
                <a:cs typeface="Times New Roman" panose="02020603050405020304" pitchFamily="18" charset="0"/>
              </a:rPr>
              <a:t>also consider criteria or standards in respect of </a:t>
            </a:r>
          </a:p>
          <a:p>
            <a:pPr marL="109728" indent="0" algn="just">
              <a:buNone/>
            </a:pPr>
            <a:r>
              <a:rPr lang="en-GB" sz="2400" b="1" u="sng" dirty="0">
                <a:latin typeface="Times New Roman" panose="02020603050405020304" pitchFamily="18" charset="0"/>
                <a:cs typeface="Times New Roman" panose="02020603050405020304" pitchFamily="18" charset="0"/>
              </a:rPr>
              <a:t>employment or turnover of the enterprises</a:t>
            </a:r>
            <a:r>
              <a:rPr lang="en-GB" sz="2400" dirty="0">
                <a:latin typeface="Times New Roman" panose="02020603050405020304" pitchFamily="18" charset="0"/>
                <a:cs typeface="Times New Roman" panose="02020603050405020304" pitchFamily="18" charset="0"/>
              </a:rPr>
              <a:t> and </a:t>
            </a:r>
          </a:p>
          <a:p>
            <a:pPr marL="109728" indent="0" algn="just">
              <a:buNone/>
            </a:pPr>
            <a:r>
              <a:rPr lang="en-GB" sz="2400" dirty="0">
                <a:latin typeface="Times New Roman" panose="02020603050405020304" pitchFamily="18" charset="0"/>
                <a:cs typeface="Times New Roman" panose="02020603050405020304" pitchFamily="18" charset="0"/>
              </a:rPr>
              <a:t>include in such classification the micro or tiny enterprises or the village enterprises, </a:t>
            </a:r>
          </a:p>
          <a:p>
            <a:pPr marL="109728" indent="0" algn="just">
              <a:buNone/>
            </a:pPr>
            <a:r>
              <a:rPr lang="en-GB" sz="2400" dirty="0">
                <a:latin typeface="Times New Roman" panose="02020603050405020304" pitchFamily="18" charset="0"/>
                <a:cs typeface="Times New Roman" panose="02020603050405020304" pitchFamily="18" charset="0"/>
              </a:rPr>
              <a:t>as part of small enterprises.</a:t>
            </a:r>
          </a:p>
          <a:p>
            <a:pPr marL="109728" indent="0" algn="just">
              <a:buNone/>
            </a:pPr>
            <a:endParaRPr lang="en-GB" sz="2400" dirty="0">
              <a:latin typeface="Times New Roman" panose="02020603050405020304" pitchFamily="18" charset="0"/>
              <a:cs typeface="Times New Roman" panose="02020603050405020304" pitchFamily="18" charset="0"/>
            </a:endParaRPr>
          </a:p>
          <a:p>
            <a:pPr marL="109728" indent="0" algn="just">
              <a:buNone/>
            </a:pPr>
            <a:r>
              <a:rPr lang="en-GB" sz="2400" dirty="0">
                <a:latin typeface="Times New Roman" panose="02020603050405020304" pitchFamily="18" charset="0"/>
                <a:cs typeface="Times New Roman" panose="02020603050405020304" pitchFamily="18" charset="0"/>
              </a:rPr>
              <a:t>The Central Government has issued </a:t>
            </a:r>
            <a:r>
              <a:rPr lang="en-GB" sz="2400" b="1" u="sng" dirty="0">
                <a:latin typeface="Times New Roman" panose="02020603050405020304" pitchFamily="18" charset="0"/>
                <a:cs typeface="Times New Roman" panose="02020603050405020304" pitchFamily="18" charset="0"/>
              </a:rPr>
              <a:t>Notification No. 2119(E), dated 26-6-2020, under Section 7(1) read with Section 7(9) of the MSMED Act.</a:t>
            </a:r>
            <a:r>
              <a:rPr lang="en-GB" sz="2400" dirty="0">
                <a:latin typeface="Times New Roman" panose="02020603050405020304" pitchFamily="18" charset="0"/>
                <a:cs typeface="Times New Roman" panose="02020603050405020304" pitchFamily="18" charset="0"/>
              </a:rPr>
              <a:t> </a:t>
            </a:r>
          </a:p>
          <a:p>
            <a:pPr marL="109728" indent="0" algn="just">
              <a:buNone/>
            </a:pPr>
            <a:r>
              <a:rPr lang="en-GB" sz="2400" dirty="0">
                <a:latin typeface="Times New Roman" panose="02020603050405020304" pitchFamily="18" charset="0"/>
                <a:cs typeface="Times New Roman" panose="02020603050405020304" pitchFamily="18" charset="0"/>
              </a:rPr>
              <a:t>Para 3(1) of the said Notification provides that a </a:t>
            </a:r>
            <a:r>
              <a:rPr lang="en-GB" sz="2400" b="1" u="sng" dirty="0">
                <a:latin typeface="Times New Roman" panose="02020603050405020304" pitchFamily="18" charset="0"/>
                <a:cs typeface="Times New Roman" panose="02020603050405020304" pitchFamily="18" charset="0"/>
              </a:rPr>
              <a:t>composite criterion of investment and turnover shall apply for the classification of an enterprise as micro, small or medium.</a:t>
            </a: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58724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690" y="120959"/>
            <a:ext cx="11484089" cy="6122278"/>
          </a:xfrm>
        </p:spPr>
        <p:txBody>
          <a:bodyPr>
            <a:noAutofit/>
          </a:bodyPr>
          <a:lstStyle/>
          <a:p>
            <a:pPr marL="0" indent="0" algn="just">
              <a:buNone/>
            </a:pPr>
            <a:r>
              <a:rPr lang="en-GB" sz="2400" dirty="0">
                <a:latin typeface="Times New Roman" panose="02020603050405020304" pitchFamily="18" charset="0"/>
                <a:cs typeface="Times New Roman" panose="02020603050405020304" pitchFamily="18" charset="0"/>
              </a:rPr>
              <a:t>Para 1 provides that an enterprise shall be classified as a micro, small or medium enterprise on the basis of the following criteria:</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0526" y="1091068"/>
            <a:ext cx="11065160" cy="4182059"/>
          </a:xfrm>
          <a:prstGeom prst="rect">
            <a:avLst/>
          </a:prstGeom>
        </p:spPr>
      </p:pic>
    </p:spTree>
    <p:extLst>
      <p:ext uri="{BB962C8B-B14F-4D97-AF65-F5344CB8AC3E}">
        <p14:creationId xmlns:p14="http://schemas.microsoft.com/office/powerpoint/2010/main" val="2855699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690" y="120959"/>
            <a:ext cx="11484089" cy="6122278"/>
          </a:xfrm>
        </p:spPr>
        <p:txBody>
          <a:bodyPr>
            <a:noAutofit/>
          </a:bodyPr>
          <a:lstStyle/>
          <a:p>
            <a:pPr marL="0" indent="0" algn="just">
              <a:buNone/>
            </a:pPr>
            <a:r>
              <a:rPr lang="en-GB" sz="2400" dirty="0">
                <a:latin typeface="Times New Roman" panose="02020603050405020304" pitchFamily="18" charset="0"/>
                <a:cs typeface="Times New Roman" panose="02020603050405020304" pitchFamily="18" charset="0"/>
              </a:rPr>
              <a:t>It must be noted that </a:t>
            </a:r>
            <a:r>
              <a:rPr lang="en-GB" sz="2400" b="1" u="sng" dirty="0">
                <a:latin typeface="Times New Roman" panose="02020603050405020304" pitchFamily="18" charset="0"/>
                <a:cs typeface="Times New Roman" panose="02020603050405020304" pitchFamily="18" charset="0"/>
              </a:rPr>
              <a:t>only micro and small enterprises are considered suppliers for the purpose of Section 43B(h).</a:t>
            </a:r>
          </a:p>
          <a:p>
            <a:pPr marL="0" indent="0" algn="just">
              <a:buNone/>
            </a:pPr>
            <a:r>
              <a:rPr lang="en-GB" sz="2400" b="1" u="sng" dirty="0">
                <a:latin typeface="Times New Roman" panose="02020603050405020304" pitchFamily="18" charset="0"/>
                <a:cs typeface="Times New Roman" panose="02020603050405020304" pitchFamily="18" charset="0"/>
              </a:rPr>
              <a:t>Medium enterprises are not regarded as suppliers and are not entitled to enforce prompt payment and interest for delayed payment.</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419902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a:t>H. C. Khincha &amp; Co</a:t>
            </a:r>
          </a:p>
        </p:txBody>
      </p:sp>
      <p:sp>
        <p:nvSpPr>
          <p:cNvPr id="4" name="Title 3"/>
          <p:cNvSpPr>
            <a:spLocks noGrp="1"/>
          </p:cNvSpPr>
          <p:nvPr>
            <p:ph type="title"/>
          </p:nvPr>
        </p:nvSpPr>
        <p:spPr>
          <a:xfrm>
            <a:off x="228600" y="1961923"/>
            <a:ext cx="11734800" cy="1793647"/>
          </a:xfrm>
        </p:spPr>
        <p:txBody>
          <a:bodyPr>
            <a:normAutofit/>
          </a:bodyPr>
          <a:lstStyle/>
          <a:p>
            <a:pPr algn="ctr"/>
            <a:r>
              <a:rPr lang="en-GB" sz="4400" dirty="0">
                <a:solidFill>
                  <a:schemeClr val="tx1"/>
                </a:solidFill>
                <a:latin typeface="Times New Roman" panose="02020603050405020304" pitchFamily="18" charset="0"/>
                <a:cs typeface="Times New Roman" panose="02020603050405020304" pitchFamily="18" charset="0"/>
              </a:rPr>
              <a:t>Important definitions under MSMED Act, 2006</a:t>
            </a:r>
            <a:endParaRPr lang="en-IN"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490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690" y="120959"/>
            <a:ext cx="11484089" cy="6122278"/>
          </a:xfrm>
        </p:spPr>
        <p:txBody>
          <a:bodyPr>
            <a:noAutofit/>
          </a:bodyPr>
          <a:lstStyle/>
          <a:p>
            <a:pPr marL="0" indent="0" algn="just">
              <a:buNone/>
            </a:pPr>
            <a:r>
              <a:rPr lang="en-IN" sz="2400" b="1" dirty="0">
                <a:latin typeface="Times New Roman" panose="02020603050405020304" pitchFamily="18" charset="0"/>
                <a:cs typeface="Times New Roman" panose="02020603050405020304" pitchFamily="18" charset="0"/>
              </a:rPr>
              <a:t>Section 2(b) defines appointed day as under:</a:t>
            </a:r>
            <a:r>
              <a:rPr lang="en-IN" sz="2400" dirty="0">
                <a:latin typeface="Times New Roman" panose="02020603050405020304" pitchFamily="18" charset="0"/>
                <a:cs typeface="Times New Roman" panose="02020603050405020304" pitchFamily="18" charset="0"/>
              </a:rPr>
              <a:t> </a:t>
            </a:r>
          </a:p>
          <a:p>
            <a:pPr marL="0" indent="0" algn="just">
              <a:buNone/>
            </a:pPr>
            <a:r>
              <a:rPr lang="en-IN" sz="2400" b="1" u="sng" dirty="0">
                <a:latin typeface="Times New Roman" panose="02020603050405020304" pitchFamily="18" charset="0"/>
                <a:cs typeface="Times New Roman" panose="02020603050405020304" pitchFamily="18" charset="0"/>
              </a:rPr>
              <a:t>“appointed day</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means </a:t>
            </a:r>
          </a:p>
          <a:p>
            <a:pPr marL="0" indent="0" algn="just">
              <a:buNone/>
            </a:pPr>
            <a:r>
              <a:rPr lang="en-IN" sz="2400" dirty="0">
                <a:latin typeface="Times New Roman" panose="02020603050405020304" pitchFamily="18" charset="0"/>
                <a:cs typeface="Times New Roman" panose="02020603050405020304" pitchFamily="18" charset="0"/>
              </a:rPr>
              <a:t>the </a:t>
            </a:r>
            <a:r>
              <a:rPr lang="en-IN" sz="2400" b="1" u="sng" dirty="0">
                <a:latin typeface="Times New Roman" panose="02020603050405020304" pitchFamily="18" charset="0"/>
                <a:cs typeface="Times New Roman" panose="02020603050405020304" pitchFamily="18" charset="0"/>
              </a:rPr>
              <a:t>day following immediately </a:t>
            </a:r>
          </a:p>
          <a:p>
            <a:pPr marL="0" indent="0" algn="just">
              <a:buNone/>
            </a:pPr>
            <a:r>
              <a:rPr lang="en-IN" sz="2400" b="1" u="sng" dirty="0">
                <a:latin typeface="Times New Roman" panose="02020603050405020304" pitchFamily="18" charset="0"/>
                <a:cs typeface="Times New Roman" panose="02020603050405020304" pitchFamily="18" charset="0"/>
              </a:rPr>
              <a:t>after the expiry of the period of fifteen days </a:t>
            </a:r>
          </a:p>
          <a:p>
            <a:pPr marL="0" indent="0" algn="just">
              <a:buNone/>
            </a:pPr>
            <a:r>
              <a:rPr lang="en-IN" sz="2400" b="1" u="sng" dirty="0">
                <a:latin typeface="Times New Roman" panose="02020603050405020304" pitchFamily="18" charset="0"/>
                <a:cs typeface="Times New Roman" panose="02020603050405020304" pitchFamily="18" charset="0"/>
              </a:rPr>
              <a:t>from the day of acceptance or the day of deemed acceptance</a:t>
            </a:r>
            <a:r>
              <a:rPr lang="en-IN" sz="2400" dirty="0">
                <a:latin typeface="Times New Roman" panose="02020603050405020304" pitchFamily="18" charset="0"/>
                <a:cs typeface="Times New Roman" panose="02020603050405020304" pitchFamily="18" charset="0"/>
              </a:rPr>
              <a:t> </a:t>
            </a:r>
          </a:p>
          <a:p>
            <a:pPr marL="0" indent="0" algn="just">
              <a:buNone/>
            </a:pPr>
            <a:r>
              <a:rPr lang="en-IN" sz="2400" dirty="0">
                <a:latin typeface="Times New Roman" panose="02020603050405020304" pitchFamily="18" charset="0"/>
                <a:cs typeface="Times New Roman" panose="02020603050405020304" pitchFamily="18" charset="0"/>
              </a:rPr>
              <a:t>of any goods or any services by a buyer from a supplier. </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Explanation - For the purposes of this clause, -</a:t>
            </a:r>
          </a:p>
          <a:p>
            <a:pPr marL="0" indent="0" algn="just">
              <a:buNone/>
            </a:pP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i</a:t>
            </a:r>
            <a:r>
              <a:rPr lang="en-IN" sz="2400" dirty="0">
                <a:latin typeface="Times New Roman" panose="02020603050405020304" pitchFamily="18" charset="0"/>
                <a:cs typeface="Times New Roman" panose="02020603050405020304" pitchFamily="18" charset="0"/>
              </a:rPr>
              <a:t>) “</a:t>
            </a:r>
            <a:r>
              <a:rPr lang="en-IN" sz="2400" b="1" u="sng" dirty="0">
                <a:latin typeface="Times New Roman" panose="02020603050405020304" pitchFamily="18" charset="0"/>
                <a:cs typeface="Times New Roman" panose="02020603050405020304" pitchFamily="18" charset="0"/>
              </a:rPr>
              <a:t>the day of acceptance” means, </a:t>
            </a:r>
            <a:r>
              <a:rPr lang="en-IN" sz="2400" dirty="0">
                <a:latin typeface="Times New Roman" panose="02020603050405020304" pitchFamily="18" charset="0"/>
                <a:cs typeface="Times New Roman" panose="02020603050405020304" pitchFamily="18" charset="0"/>
              </a:rPr>
              <a:t>-</a:t>
            </a:r>
          </a:p>
          <a:p>
            <a:pPr marL="0" indent="0" algn="just">
              <a:buNone/>
            </a:pPr>
            <a:r>
              <a:rPr lang="en-IN" sz="2400" dirty="0">
                <a:latin typeface="Times New Roman" panose="02020603050405020304" pitchFamily="18" charset="0"/>
                <a:cs typeface="Times New Roman" panose="02020603050405020304" pitchFamily="18" charset="0"/>
              </a:rPr>
              <a:t>(a) </a:t>
            </a:r>
            <a:r>
              <a:rPr lang="en-IN" sz="2400" b="1" u="sng" dirty="0">
                <a:latin typeface="Times New Roman" panose="02020603050405020304" pitchFamily="18" charset="0"/>
                <a:cs typeface="Times New Roman" panose="02020603050405020304" pitchFamily="18" charset="0"/>
              </a:rPr>
              <a:t>the day of the actual delivery of goods or the rendering of services</a:t>
            </a:r>
            <a:r>
              <a:rPr lang="en-IN" sz="2400" dirty="0">
                <a:latin typeface="Times New Roman" panose="02020603050405020304" pitchFamily="18" charset="0"/>
                <a:cs typeface="Times New Roman" panose="02020603050405020304" pitchFamily="18" charset="0"/>
              </a:rPr>
              <a:t>; or </a:t>
            </a:r>
          </a:p>
          <a:p>
            <a:pPr marL="0" indent="0" algn="just">
              <a:buNone/>
            </a:pPr>
            <a:r>
              <a:rPr lang="en-IN" sz="2400" dirty="0">
                <a:latin typeface="Times New Roman" panose="02020603050405020304" pitchFamily="18" charset="0"/>
                <a:cs typeface="Times New Roman" panose="02020603050405020304" pitchFamily="18" charset="0"/>
              </a:rPr>
              <a:t>(b) where </a:t>
            </a:r>
            <a:r>
              <a:rPr lang="en-IN" sz="2400" b="1" u="sng" dirty="0">
                <a:latin typeface="Times New Roman" panose="02020603050405020304" pitchFamily="18" charset="0"/>
                <a:cs typeface="Times New Roman" panose="02020603050405020304" pitchFamily="18" charset="0"/>
              </a:rPr>
              <a:t>any objection is made in writing by the buyer </a:t>
            </a:r>
            <a:r>
              <a:rPr lang="en-IN" sz="2400" dirty="0">
                <a:latin typeface="Times New Roman" panose="02020603050405020304" pitchFamily="18" charset="0"/>
                <a:cs typeface="Times New Roman" panose="02020603050405020304" pitchFamily="18" charset="0"/>
              </a:rPr>
              <a:t>regarding acceptance of goods or services </a:t>
            </a:r>
            <a:r>
              <a:rPr lang="en-IN" sz="2400" b="1" u="sng" dirty="0">
                <a:latin typeface="Times New Roman" panose="02020603050405020304" pitchFamily="18" charset="0"/>
                <a:cs typeface="Times New Roman" panose="02020603050405020304" pitchFamily="18" charset="0"/>
              </a:rPr>
              <a:t>within fifteen days</a:t>
            </a:r>
            <a:r>
              <a:rPr lang="en-IN" sz="2400" dirty="0">
                <a:latin typeface="Times New Roman" panose="02020603050405020304" pitchFamily="18" charset="0"/>
                <a:cs typeface="Times New Roman" panose="02020603050405020304" pitchFamily="18" charset="0"/>
              </a:rPr>
              <a:t> from the day of the delivery of goods or the rendering of services, </a:t>
            </a:r>
            <a:r>
              <a:rPr lang="en-IN" sz="2400" b="1" u="sng" dirty="0">
                <a:latin typeface="Times New Roman" panose="02020603050405020304" pitchFamily="18" charset="0"/>
                <a:cs typeface="Times New Roman" panose="02020603050405020304" pitchFamily="18" charset="0"/>
              </a:rPr>
              <a:t>the day on which such objection is removed by the supplier</a:t>
            </a:r>
            <a:r>
              <a:rPr lang="en-IN" sz="2400" dirty="0">
                <a:latin typeface="Times New Roman" panose="02020603050405020304" pitchFamily="18" charset="0"/>
                <a:cs typeface="Times New Roman" panose="02020603050405020304" pitchFamily="18" charset="0"/>
              </a:rPr>
              <a:t>. </a:t>
            </a: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09459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690" y="120959"/>
            <a:ext cx="11484089" cy="6122278"/>
          </a:xfrm>
        </p:spPr>
        <p:txBody>
          <a:bodyPr>
            <a:noAutofit/>
          </a:bodyPr>
          <a:lstStyle/>
          <a:p>
            <a:pPr marL="0" indent="0" algn="just">
              <a:buNone/>
            </a:pPr>
            <a:r>
              <a:rPr lang="en-IN" sz="2400" dirty="0">
                <a:latin typeface="Times New Roman" panose="02020603050405020304" pitchFamily="18" charset="0"/>
                <a:cs typeface="Times New Roman" panose="02020603050405020304" pitchFamily="18" charset="0"/>
              </a:rPr>
              <a:t>(ii) “</a:t>
            </a:r>
            <a:r>
              <a:rPr lang="en-IN" sz="2400" b="1" u="sng" dirty="0">
                <a:latin typeface="Times New Roman" panose="02020603050405020304" pitchFamily="18" charset="0"/>
                <a:cs typeface="Times New Roman" panose="02020603050405020304" pitchFamily="18" charset="0"/>
              </a:rPr>
              <a:t>the day of deemed acceptance</a:t>
            </a:r>
            <a:r>
              <a:rPr lang="en-IN" sz="2400" dirty="0">
                <a:latin typeface="Times New Roman" panose="02020603050405020304" pitchFamily="18" charset="0"/>
                <a:cs typeface="Times New Roman" panose="02020603050405020304" pitchFamily="18" charset="0"/>
              </a:rPr>
              <a:t>” means, </a:t>
            </a:r>
          </a:p>
          <a:p>
            <a:pPr marL="0" indent="0" algn="just">
              <a:buNone/>
            </a:pPr>
            <a:r>
              <a:rPr lang="en-IN" sz="2400" b="1" u="sng" dirty="0">
                <a:latin typeface="Times New Roman" panose="02020603050405020304" pitchFamily="18" charset="0"/>
                <a:cs typeface="Times New Roman" panose="02020603050405020304" pitchFamily="18" charset="0"/>
              </a:rPr>
              <a:t>where no objection is made in writing </a:t>
            </a:r>
          </a:p>
          <a:p>
            <a:pPr marL="0" indent="0" algn="just">
              <a:buNone/>
            </a:pPr>
            <a:r>
              <a:rPr lang="en-IN" sz="2400" b="1" u="sng" dirty="0">
                <a:latin typeface="Times New Roman" panose="02020603050405020304" pitchFamily="18" charset="0"/>
                <a:cs typeface="Times New Roman" panose="02020603050405020304" pitchFamily="18" charset="0"/>
              </a:rPr>
              <a:t>by the buyer regarding acceptance of goods or services </a:t>
            </a:r>
          </a:p>
          <a:p>
            <a:pPr marL="0" indent="0" algn="just">
              <a:buNone/>
            </a:pPr>
            <a:r>
              <a:rPr lang="en-IN" sz="2400" b="1" u="sng" dirty="0">
                <a:latin typeface="Times New Roman" panose="02020603050405020304" pitchFamily="18" charset="0"/>
                <a:cs typeface="Times New Roman" panose="02020603050405020304" pitchFamily="18" charset="0"/>
              </a:rPr>
              <a:t>within fifteen days</a:t>
            </a:r>
            <a:r>
              <a:rPr lang="en-IN" sz="2400" dirty="0">
                <a:latin typeface="Times New Roman" panose="02020603050405020304" pitchFamily="18" charset="0"/>
                <a:cs typeface="Times New Roman" panose="02020603050405020304" pitchFamily="18" charset="0"/>
              </a:rPr>
              <a:t> from the day of the delivery of goods or the rendering of services, </a:t>
            </a:r>
          </a:p>
          <a:p>
            <a:pPr marL="0" indent="0" algn="just">
              <a:buNone/>
            </a:pPr>
            <a:r>
              <a:rPr lang="en-IN" sz="2400" b="1" u="sng" dirty="0">
                <a:latin typeface="Times New Roman" panose="02020603050405020304" pitchFamily="18" charset="0"/>
                <a:cs typeface="Times New Roman" panose="02020603050405020304" pitchFamily="18" charset="0"/>
              </a:rPr>
              <a:t>the day of the actual delivery of goods or the rendering of services;”</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457641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Sec. 2(d) defines buyer as follows:</a:t>
            </a:r>
          </a:p>
          <a:p>
            <a:pPr marL="0" indent="0" algn="just">
              <a:buNone/>
            </a:pPr>
            <a:r>
              <a:rPr lang="en-GB" sz="2400" dirty="0">
                <a:latin typeface="Times New Roman" panose="02020603050405020304" pitchFamily="18" charset="0"/>
                <a:cs typeface="Times New Roman" panose="02020603050405020304" pitchFamily="18" charset="0"/>
              </a:rPr>
              <a:t>Buyer means whoever buys any goods or receives any services from a supplier for consideration.</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Section 2(h) defines </a:t>
            </a:r>
            <a:r>
              <a:rPr lang="en-GB" sz="2400" b="1" dirty="0">
                <a:latin typeface="Times New Roman" panose="02020603050405020304" pitchFamily="18" charset="0"/>
                <a:cs typeface="Times New Roman" panose="02020603050405020304" pitchFamily="18" charset="0"/>
              </a:rPr>
              <a:t>micro enterprise  as follows : </a:t>
            </a:r>
          </a:p>
          <a:p>
            <a:pPr marL="0" indent="0" algn="just">
              <a:buNone/>
            </a:pPr>
            <a:r>
              <a:rPr lang="en-GB" sz="2400" dirty="0">
                <a:latin typeface="Times New Roman" panose="02020603050405020304" pitchFamily="18" charset="0"/>
                <a:cs typeface="Times New Roman" panose="02020603050405020304" pitchFamily="18" charset="0"/>
              </a:rPr>
              <a:t>"</a:t>
            </a:r>
            <a:r>
              <a:rPr lang="en-GB" sz="2400" b="1" dirty="0">
                <a:latin typeface="Times New Roman" panose="02020603050405020304" pitchFamily="18" charset="0"/>
                <a:cs typeface="Times New Roman" panose="02020603050405020304" pitchFamily="18" charset="0"/>
              </a:rPr>
              <a:t>micro enterprise</a:t>
            </a:r>
            <a:r>
              <a:rPr lang="en-GB" sz="2400" dirty="0">
                <a:latin typeface="Times New Roman" panose="02020603050405020304" pitchFamily="18" charset="0"/>
                <a:cs typeface="Times New Roman" panose="02020603050405020304" pitchFamily="18" charset="0"/>
              </a:rPr>
              <a:t>" means an enterprise classified as such under sub-clause (</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of clause (a) or sub-clause (</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of clause (b) of sub-section (1) of section 7;</a:t>
            </a: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Section 2(m) defines </a:t>
            </a:r>
            <a:r>
              <a:rPr lang="en-GB" sz="2400" b="1" dirty="0">
                <a:latin typeface="Times New Roman" panose="02020603050405020304" pitchFamily="18" charset="0"/>
                <a:cs typeface="Times New Roman" panose="02020603050405020304" pitchFamily="18" charset="0"/>
              </a:rPr>
              <a:t>small enterprise  as follows : </a:t>
            </a:r>
          </a:p>
          <a:p>
            <a:pPr marL="0" indent="0" algn="just">
              <a:buNone/>
            </a:pPr>
            <a:r>
              <a:rPr lang="en-GB" sz="2400" dirty="0">
                <a:latin typeface="Times New Roman" panose="02020603050405020304" pitchFamily="18" charset="0"/>
                <a:cs typeface="Times New Roman" panose="02020603050405020304" pitchFamily="18" charset="0"/>
              </a:rPr>
              <a:t>"</a:t>
            </a:r>
            <a:r>
              <a:rPr lang="en-GB" sz="2400" b="1" dirty="0">
                <a:latin typeface="Times New Roman" panose="02020603050405020304" pitchFamily="18" charset="0"/>
                <a:cs typeface="Times New Roman" panose="02020603050405020304" pitchFamily="18" charset="0"/>
              </a:rPr>
              <a:t>small enterprise</a:t>
            </a:r>
            <a:r>
              <a:rPr lang="en-GB" sz="2400" dirty="0">
                <a:latin typeface="Times New Roman" panose="02020603050405020304" pitchFamily="18" charset="0"/>
                <a:cs typeface="Times New Roman" panose="02020603050405020304" pitchFamily="18" charset="0"/>
              </a:rPr>
              <a:t>" means an enterprise classified as such under sub-clause (ii) of clause (a) or sub-clause (ii) of clause (b) of sub-section (1) of section 7;</a:t>
            </a:r>
            <a:endParaRPr lang="en-IN" sz="2400" b="1"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 </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364934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30" y="470260"/>
            <a:ext cx="11322808" cy="5597843"/>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Section 2(n) defines supplier as under:</a:t>
            </a:r>
          </a:p>
          <a:p>
            <a:pPr marL="0" indent="0" algn="just">
              <a:buNone/>
            </a:pPr>
            <a:r>
              <a:rPr lang="en-IN" sz="2400" b="1" dirty="0">
                <a:latin typeface="Times New Roman" panose="02020603050405020304" pitchFamily="18" charset="0"/>
                <a:cs typeface="Times New Roman" panose="02020603050405020304" pitchFamily="18" charset="0"/>
              </a:rPr>
              <a:t>“</a:t>
            </a:r>
            <a:r>
              <a:rPr lang="en-IN" sz="2400" b="1" u="sng" dirty="0">
                <a:latin typeface="Times New Roman" panose="02020603050405020304" pitchFamily="18" charset="0"/>
                <a:cs typeface="Times New Roman" panose="02020603050405020304" pitchFamily="18" charset="0"/>
              </a:rPr>
              <a:t>Supplier</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means a </a:t>
            </a:r>
            <a:r>
              <a:rPr lang="en-IN" sz="2400" b="1" u="sng" dirty="0">
                <a:latin typeface="Times New Roman" panose="02020603050405020304" pitchFamily="18" charset="0"/>
                <a:cs typeface="Times New Roman" panose="02020603050405020304" pitchFamily="18" charset="0"/>
              </a:rPr>
              <a:t>micro or small enterprise</a:t>
            </a:r>
            <a:r>
              <a:rPr lang="en-IN" sz="2400" u="sng" dirty="0">
                <a:latin typeface="Times New Roman" panose="02020603050405020304" pitchFamily="18" charset="0"/>
                <a:cs typeface="Times New Roman" panose="02020603050405020304" pitchFamily="18" charset="0"/>
              </a:rPr>
              <a:t>, </a:t>
            </a:r>
            <a:r>
              <a:rPr lang="en-IN" sz="2400" b="1" u="sng" dirty="0">
                <a:latin typeface="Times New Roman" panose="02020603050405020304" pitchFamily="18" charset="0"/>
                <a:cs typeface="Times New Roman" panose="02020603050405020304" pitchFamily="18" charset="0"/>
              </a:rPr>
              <a:t>which has filed a memorandum</a:t>
            </a:r>
            <a:r>
              <a:rPr lang="en-IN" sz="2400" b="1" dirty="0">
                <a:latin typeface="Times New Roman" panose="02020603050405020304" pitchFamily="18" charset="0"/>
                <a:cs typeface="Times New Roman" panose="02020603050405020304" pitchFamily="18" charset="0"/>
              </a:rPr>
              <a:t> </a:t>
            </a:r>
            <a:r>
              <a:rPr lang="en-IN" sz="2400" b="1" u="sng" dirty="0">
                <a:latin typeface="Times New Roman" panose="02020603050405020304" pitchFamily="18" charset="0"/>
                <a:cs typeface="Times New Roman" panose="02020603050405020304" pitchFamily="18" charset="0"/>
              </a:rPr>
              <a:t>with the authority referred to in sub-section (1) of section 8,</a:t>
            </a:r>
            <a:r>
              <a:rPr lang="en-IN" sz="2400" dirty="0">
                <a:latin typeface="Times New Roman" panose="02020603050405020304" pitchFamily="18" charset="0"/>
                <a:cs typeface="Times New Roman" panose="02020603050405020304" pitchFamily="18" charset="0"/>
              </a:rPr>
              <a:t> and includes -</a:t>
            </a:r>
          </a:p>
          <a:p>
            <a:pPr marL="0" indent="0" algn="just">
              <a:buNone/>
            </a:pP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i</a:t>
            </a:r>
            <a:r>
              <a:rPr lang="en-IN" sz="2400" dirty="0">
                <a:latin typeface="Times New Roman" panose="02020603050405020304" pitchFamily="18" charset="0"/>
                <a:cs typeface="Times New Roman" panose="02020603050405020304" pitchFamily="18" charset="0"/>
              </a:rPr>
              <a:t>) </a:t>
            </a:r>
            <a:r>
              <a:rPr lang="en-IN" sz="2400" b="1" u="sng" dirty="0">
                <a:latin typeface="Times New Roman" panose="02020603050405020304" pitchFamily="18" charset="0"/>
                <a:cs typeface="Times New Roman" panose="02020603050405020304" pitchFamily="18" charset="0"/>
              </a:rPr>
              <a:t>the National Small Industries Corporation,</a:t>
            </a:r>
            <a:r>
              <a:rPr lang="en-IN" sz="2400" dirty="0">
                <a:latin typeface="Times New Roman" panose="02020603050405020304" pitchFamily="18" charset="0"/>
                <a:cs typeface="Times New Roman" panose="02020603050405020304" pitchFamily="18" charset="0"/>
              </a:rPr>
              <a:t> being a company, registered under the Companies Act, 1956 (1 of 1956); </a:t>
            </a:r>
          </a:p>
          <a:p>
            <a:pPr marL="0" indent="0" algn="just">
              <a:buNone/>
            </a:pPr>
            <a:r>
              <a:rPr lang="en-IN" sz="2400" dirty="0">
                <a:latin typeface="Times New Roman" panose="02020603050405020304" pitchFamily="18" charset="0"/>
                <a:cs typeface="Times New Roman" panose="02020603050405020304" pitchFamily="18" charset="0"/>
              </a:rPr>
              <a:t>(ii) </a:t>
            </a:r>
            <a:r>
              <a:rPr lang="en-IN" sz="2400" b="1" u="sng" dirty="0">
                <a:latin typeface="Times New Roman" panose="02020603050405020304" pitchFamily="18" charset="0"/>
                <a:cs typeface="Times New Roman" panose="02020603050405020304" pitchFamily="18" charset="0"/>
              </a:rPr>
              <a:t>the Small Industries Development Corporation</a:t>
            </a:r>
            <a:r>
              <a:rPr lang="en-IN" sz="2400" dirty="0">
                <a:latin typeface="Times New Roman" panose="02020603050405020304" pitchFamily="18" charset="0"/>
                <a:cs typeface="Times New Roman" panose="02020603050405020304" pitchFamily="18" charset="0"/>
              </a:rPr>
              <a:t> of a State or a Union territory, by whatever name called, being a company registered under the Companies Act, 1956 (1 of 1956); </a:t>
            </a:r>
          </a:p>
          <a:p>
            <a:pPr marL="0" indent="0" algn="just">
              <a:buNone/>
            </a:pPr>
            <a:r>
              <a:rPr lang="en-IN" sz="2400" dirty="0">
                <a:latin typeface="Times New Roman" panose="02020603050405020304" pitchFamily="18" charset="0"/>
                <a:cs typeface="Times New Roman" panose="02020603050405020304" pitchFamily="18" charset="0"/>
              </a:rPr>
              <a:t>(iii) </a:t>
            </a:r>
            <a:r>
              <a:rPr lang="en-IN" sz="2400" b="1" u="sng" dirty="0">
                <a:latin typeface="Times New Roman" panose="02020603050405020304" pitchFamily="18" charset="0"/>
                <a:cs typeface="Times New Roman" panose="02020603050405020304" pitchFamily="18" charset="0"/>
              </a:rPr>
              <a:t>any company, co-operative society, trust or a body, by whatever name called, registered or constituted</a:t>
            </a:r>
            <a:r>
              <a:rPr lang="en-IN" sz="2400" dirty="0">
                <a:latin typeface="Times New Roman" panose="02020603050405020304" pitchFamily="18" charset="0"/>
                <a:cs typeface="Times New Roman" panose="02020603050405020304" pitchFamily="18" charset="0"/>
              </a:rPr>
              <a:t> under any law for the time being in force and </a:t>
            </a:r>
            <a:r>
              <a:rPr lang="en-IN" sz="2400" b="1" u="sng" dirty="0">
                <a:latin typeface="Times New Roman" panose="02020603050405020304" pitchFamily="18" charset="0"/>
                <a:cs typeface="Times New Roman" panose="02020603050405020304" pitchFamily="18" charset="0"/>
              </a:rPr>
              <a:t>engaged in selling goods produced by micro or small enterprises and rendering services which are provided by such enterprises.</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78796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577" y="300447"/>
            <a:ext cx="11090366" cy="5863454"/>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Section 2(e) defines the term "enterprise" as under:</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US" altLang="en-US" sz="2400" dirty="0">
                <a:latin typeface="Times New Roman" panose="02020603050405020304" pitchFamily="18" charset="0"/>
                <a:cs typeface="Times New Roman" panose="02020603050405020304" pitchFamily="18" charset="0"/>
              </a:rPr>
              <a:t>"</a:t>
            </a:r>
            <a:r>
              <a:rPr lang="en-US" altLang="en-US" sz="2400" b="1" u="sng" dirty="0">
                <a:latin typeface="Times New Roman" panose="02020603050405020304" pitchFamily="18" charset="0"/>
                <a:cs typeface="Times New Roman" panose="02020603050405020304" pitchFamily="18" charset="0"/>
              </a:rPr>
              <a:t>Enterprise</a:t>
            </a:r>
            <a:r>
              <a:rPr lang="en-US" altLang="en-US" sz="2400" dirty="0">
                <a:latin typeface="Times New Roman" panose="02020603050405020304" pitchFamily="18" charset="0"/>
                <a:cs typeface="Times New Roman" panose="02020603050405020304" pitchFamily="18" charset="0"/>
              </a:rPr>
              <a:t> means an </a:t>
            </a:r>
            <a:r>
              <a:rPr lang="en-US" altLang="en-US" sz="2400" b="1" u="sng" dirty="0">
                <a:latin typeface="Times New Roman" panose="02020603050405020304" pitchFamily="18" charset="0"/>
                <a:cs typeface="Times New Roman" panose="02020603050405020304" pitchFamily="18" charset="0"/>
              </a:rPr>
              <a:t>industrial undertaking or a business concern or any other establishment,</a:t>
            </a:r>
            <a:r>
              <a:rPr lang="en-US" altLang="en-US" sz="2400" dirty="0">
                <a:latin typeface="Times New Roman" panose="02020603050405020304" pitchFamily="18" charset="0"/>
                <a:cs typeface="Times New Roman" panose="02020603050405020304" pitchFamily="18" charset="0"/>
              </a:rPr>
              <a:t> </a:t>
            </a:r>
          </a:p>
          <a:p>
            <a:pPr marL="0" indent="0" algn="just">
              <a:buNone/>
            </a:pPr>
            <a:r>
              <a:rPr lang="en-US" altLang="en-US" sz="2400" dirty="0">
                <a:latin typeface="Times New Roman" panose="02020603050405020304" pitchFamily="18" charset="0"/>
                <a:cs typeface="Times New Roman" panose="02020603050405020304" pitchFamily="18" charset="0"/>
              </a:rPr>
              <a:t>by whatever name called, </a:t>
            </a:r>
          </a:p>
          <a:p>
            <a:pPr marL="0" indent="0" algn="just">
              <a:buNone/>
            </a:pPr>
            <a:r>
              <a:rPr lang="en-US" altLang="en-US" sz="2400" b="1" u="sng" dirty="0">
                <a:latin typeface="Times New Roman" panose="02020603050405020304" pitchFamily="18" charset="0"/>
                <a:cs typeface="Times New Roman" panose="02020603050405020304" pitchFamily="18" charset="0"/>
              </a:rPr>
              <a:t>engaged in the manufacture or production of goods, </a:t>
            </a:r>
          </a:p>
          <a:p>
            <a:pPr marL="0" indent="0" algn="just">
              <a:buNone/>
            </a:pPr>
            <a:r>
              <a:rPr lang="en-US" altLang="en-US" sz="2400" dirty="0">
                <a:latin typeface="Times New Roman" panose="02020603050405020304" pitchFamily="18" charset="0"/>
                <a:cs typeface="Times New Roman" panose="02020603050405020304" pitchFamily="18" charset="0"/>
              </a:rPr>
              <a:t>in any manner, </a:t>
            </a:r>
          </a:p>
          <a:p>
            <a:pPr marL="0" indent="0" algn="just">
              <a:buNone/>
            </a:pPr>
            <a:r>
              <a:rPr lang="en-US" altLang="en-US" sz="2400" b="1" u="sng" dirty="0">
                <a:latin typeface="Times New Roman" panose="02020603050405020304" pitchFamily="18" charset="0"/>
                <a:cs typeface="Times New Roman" panose="02020603050405020304" pitchFamily="18" charset="0"/>
              </a:rPr>
              <a:t>pertaining to any industry specified </a:t>
            </a:r>
          </a:p>
          <a:p>
            <a:pPr marL="0" indent="0" algn="just">
              <a:buNone/>
            </a:pPr>
            <a:r>
              <a:rPr lang="en-US" altLang="en-US" sz="2400" b="1" u="sng" dirty="0">
                <a:latin typeface="Times New Roman" panose="02020603050405020304" pitchFamily="18" charset="0"/>
                <a:cs typeface="Times New Roman" panose="02020603050405020304" pitchFamily="18" charset="0"/>
              </a:rPr>
              <a:t>in the First Schedule to the Industries (Development and Regulation) Act, 1951 or </a:t>
            </a:r>
          </a:p>
          <a:p>
            <a:pPr marL="0" indent="0" algn="just">
              <a:buNone/>
            </a:pPr>
            <a:r>
              <a:rPr lang="en-US" altLang="en-US" sz="2400" b="1" u="sng" dirty="0">
                <a:latin typeface="Times New Roman" panose="02020603050405020304" pitchFamily="18" charset="0"/>
                <a:cs typeface="Times New Roman" panose="02020603050405020304" pitchFamily="18" charset="0"/>
              </a:rPr>
              <a:t>engaged in providing or rendering any service or services".</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575084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12135" y="422365"/>
            <a:ext cx="11493708" cy="5605827"/>
          </a:xfrm>
        </p:spPr>
        <p:txBody>
          <a:bodyPr/>
          <a:lstStyle/>
          <a:p>
            <a:pPr algn="just">
              <a:buFont typeface="Arial" panose="020B0604020202020204" pitchFamily="34" charset="0"/>
              <a:buNone/>
            </a:pP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The </a:t>
            </a:r>
            <a:r>
              <a:rPr lang="en-US" altLang="en-US" sz="2400" b="1" u="sng" dirty="0">
                <a:latin typeface="Times New Roman" panose="02020603050405020304" pitchFamily="18" charset="0"/>
                <a:cs typeface="Times New Roman" panose="02020603050405020304" pitchFamily="18" charset="0"/>
              </a:rPr>
              <a:t>enterprise</a:t>
            </a:r>
            <a:r>
              <a:rPr lang="en-US" altLang="en-US" sz="2400" dirty="0">
                <a:latin typeface="Times New Roman" panose="02020603050405020304" pitchFamily="18" charset="0"/>
                <a:cs typeface="Times New Roman" panose="02020603050405020304" pitchFamily="18" charset="0"/>
              </a:rPr>
              <a:t> must be </a:t>
            </a:r>
            <a:r>
              <a:rPr lang="en-US" altLang="en-US" sz="2400" b="1" u="sng" dirty="0">
                <a:latin typeface="Times New Roman" panose="02020603050405020304" pitchFamily="18" charset="0"/>
                <a:cs typeface="Times New Roman" panose="02020603050405020304" pitchFamily="18" charset="0"/>
              </a:rPr>
              <a:t>engaged in the manufacture or production of goods / rendering any services.</a:t>
            </a:r>
            <a:r>
              <a:rPr lang="en-US" altLang="en-US" sz="2400" dirty="0">
                <a:latin typeface="Times New Roman" panose="02020603050405020304" pitchFamily="18" charset="0"/>
                <a:cs typeface="Times New Roman" panose="02020603050405020304" pitchFamily="18" charset="0"/>
              </a:rPr>
              <a:t> </a:t>
            </a: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ii. Therefore, </a:t>
            </a:r>
            <a:r>
              <a:rPr lang="en-US" altLang="en-US" sz="2400" b="1" u="sng" dirty="0">
                <a:latin typeface="Times New Roman" panose="02020603050405020304" pitchFamily="18" charset="0"/>
                <a:cs typeface="Times New Roman" panose="02020603050405020304" pitchFamily="18" charset="0"/>
              </a:rPr>
              <a:t>an enterprise which is engaged in trading is not covered by the term "enterprise".</a:t>
            </a:r>
            <a:r>
              <a:rPr lang="en-US" altLang="en-US" sz="2400" b="1"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iii. Expression </a:t>
            </a:r>
            <a:r>
              <a:rPr lang="en-US" altLang="en-US" sz="2400" b="1" u="sng" dirty="0">
                <a:latin typeface="Times New Roman" panose="02020603050405020304" pitchFamily="18" charset="0"/>
                <a:cs typeface="Times New Roman" panose="02020603050405020304" pitchFamily="18" charset="0"/>
              </a:rPr>
              <a:t>"engaged" is not defined in the MSME Act, 2006.</a:t>
            </a:r>
            <a:r>
              <a:rPr lang="en-US" altLang="en-US" sz="2400" dirty="0">
                <a:latin typeface="Times New Roman" panose="02020603050405020304" pitchFamily="18" charset="0"/>
                <a:cs typeface="Times New Roman" panose="02020603050405020304" pitchFamily="18" charset="0"/>
              </a:rPr>
              <a:t> </a:t>
            </a: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iv. However, in the </a:t>
            </a:r>
            <a:r>
              <a:rPr lang="en-US" altLang="en-US" sz="2400" b="1" u="sng" dirty="0">
                <a:latin typeface="Times New Roman" panose="02020603050405020304" pitchFamily="18" charset="0"/>
                <a:cs typeface="Times New Roman" panose="02020603050405020304" pitchFamily="18" charset="0"/>
              </a:rPr>
              <a:t>portal www.dcmsme.gov.in</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being the portal belonging to the Government of India the </a:t>
            </a:r>
            <a:r>
              <a:rPr lang="en-US" altLang="en-US" sz="2400" b="1" u="sng" dirty="0">
                <a:latin typeface="Times New Roman" panose="02020603050405020304" pitchFamily="18" charset="0"/>
                <a:cs typeface="Times New Roman" panose="02020603050405020304" pitchFamily="18" charset="0"/>
              </a:rPr>
              <a:t>meaning of manufacturing enterprise</a:t>
            </a:r>
            <a:r>
              <a:rPr lang="en-US" altLang="en-US" sz="2400" dirty="0">
                <a:latin typeface="Times New Roman" panose="02020603050405020304" pitchFamily="18" charset="0"/>
                <a:cs typeface="Times New Roman" panose="02020603050405020304" pitchFamily="18" charset="0"/>
              </a:rPr>
              <a:t> is explained as </a:t>
            </a:r>
            <a:r>
              <a:rPr lang="en-US" altLang="en-US" sz="2400" b="1" u="sng" dirty="0">
                <a:latin typeface="Times New Roman" panose="02020603050405020304" pitchFamily="18" charset="0"/>
                <a:cs typeface="Times New Roman" panose="02020603050405020304" pitchFamily="18" charset="0"/>
              </a:rPr>
              <a:t>"employing plant and machinery in the process of value addition to the final product having a distinct name or character or use".</a:t>
            </a:r>
          </a:p>
          <a:p>
            <a:pPr algn="just">
              <a:buFont typeface="Arial" panose="020B0604020202020204" pitchFamily="34" charset="0"/>
              <a:buNone/>
            </a:pPr>
            <a:r>
              <a:rPr lang="en-US" altLang="en-US" sz="2400" b="1" u="sng" dirty="0">
                <a:latin typeface="Times New Roman" panose="02020603050405020304" pitchFamily="18" charset="0"/>
                <a:cs typeface="Times New Roman" panose="02020603050405020304" pitchFamily="18" charset="0"/>
              </a:rPr>
              <a:t>Thus, a unit engaged in manufacturing or producing an article which is having distinct name or character or use can be stated as an entity covered by the definition.</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08220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458053" y="357048"/>
            <a:ext cx="11306374" cy="5689283"/>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What is MSMEs? </a:t>
            </a:r>
          </a:p>
          <a:p>
            <a:pPr marL="0" indent="0" algn="just">
              <a:buNone/>
            </a:pPr>
            <a:r>
              <a:rPr lang="en-US" sz="2400" dirty="0">
                <a:latin typeface="Times New Roman" panose="02020603050405020304" pitchFamily="18" charset="0"/>
                <a:cs typeface="Times New Roman" panose="02020603050405020304" pitchFamily="18" charset="0"/>
              </a:rPr>
              <a:t>MSMEs are Micro, Small and Medium Enterprises engaged is manufacturing and supply of more than 6000 products. </a:t>
            </a:r>
          </a:p>
          <a:p>
            <a:pPr marL="0" indent="0" algn="just">
              <a:buNone/>
            </a:pPr>
            <a:r>
              <a:rPr lang="en-US" sz="2400" dirty="0">
                <a:latin typeface="Times New Roman" panose="02020603050405020304" pitchFamily="18" charset="0"/>
                <a:cs typeface="Times New Roman" panose="02020603050405020304" pitchFamily="18" charset="0"/>
              </a:rPr>
              <a:t>Generally, the number of 6000 products includes necessity consumer products such as Milk, Biscuits, packed foods etc. </a:t>
            </a:r>
          </a:p>
          <a:p>
            <a:pPr marL="0" indent="0" algn="just">
              <a:buNone/>
            </a:pPr>
            <a:r>
              <a:rPr lang="en-US" sz="2400" dirty="0">
                <a:latin typeface="Times New Roman" panose="02020603050405020304" pitchFamily="18" charset="0"/>
                <a:cs typeface="Times New Roman" panose="02020603050405020304" pitchFamily="18" charset="0"/>
              </a:rPr>
              <a:t>MSMEs play a significant role in the Indian economy, MSMEs immensely contribute almost 8% of the nation’s GDP, around 45% of manufacturing output and 40% of exports. </a:t>
            </a:r>
          </a:p>
          <a:p>
            <a:pPr marL="0" indent="0" algn="just">
              <a:buNone/>
            </a:pPr>
            <a:r>
              <a:rPr lang="en-US" sz="2400" dirty="0">
                <a:latin typeface="Times New Roman" panose="02020603050405020304" pitchFamily="18" charset="0"/>
                <a:cs typeface="Times New Roman" panose="02020603050405020304" pitchFamily="18" charset="0"/>
              </a:rPr>
              <a:t>MSMEs are also termed as </a:t>
            </a:r>
            <a:r>
              <a:rPr lang="en-US" sz="2400" b="1" dirty="0">
                <a:latin typeface="Times New Roman" panose="02020603050405020304" pitchFamily="18" charset="0"/>
                <a:cs typeface="Times New Roman" panose="02020603050405020304" pitchFamily="18" charset="0"/>
              </a:rPr>
              <a:t>“Backbone </a:t>
            </a:r>
            <a:r>
              <a:rPr lang="en-IN" sz="2400" b="1" dirty="0">
                <a:latin typeface="Times New Roman" panose="02020603050405020304" pitchFamily="18" charset="0"/>
                <a:cs typeface="Times New Roman" panose="02020603050405020304" pitchFamily="18" charset="0"/>
              </a:rPr>
              <a:t>of the nation.</a:t>
            </a:r>
          </a:p>
          <a:p>
            <a:pPr marL="0" indent="0" algn="just">
              <a:buNone/>
            </a:pPr>
            <a:r>
              <a:rPr lang="en-US" sz="2400" dirty="0">
                <a:latin typeface="Times New Roman" panose="02020603050405020304" pitchFamily="18" charset="0"/>
                <a:cs typeface="Times New Roman" panose="02020603050405020304" pitchFamily="18" charset="0"/>
              </a:rPr>
              <a:t>Government provide support to MSMEs by granting them Collateral free guarantee under Credit Guarantee Scheme for Micro, Small and Medium Enterprises. </a:t>
            </a:r>
          </a:p>
          <a:p>
            <a:pPr marL="0" indent="0" algn="just">
              <a:buNone/>
            </a:pPr>
            <a:r>
              <a:rPr lang="en-US" sz="2400" dirty="0">
                <a:latin typeface="Times New Roman" panose="02020603050405020304" pitchFamily="18" charset="0"/>
                <a:cs typeface="Times New Roman" panose="02020603050405020304" pitchFamily="18" charset="0"/>
              </a:rPr>
              <a:t>Support by Indian Government helps MSMEs to expand more, expansion leads to growth and growth will automatically increase employment opportunities in the nation. </a:t>
            </a:r>
            <a:endParaRPr lang="en-IN" sz="36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341280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69702" y="76193"/>
            <a:ext cx="11743740" cy="6081374"/>
          </a:xfrm>
        </p:spPr>
        <p:txBody>
          <a:bodyPr>
            <a:noAutofit/>
          </a:bodyPr>
          <a:lstStyle/>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v. In </a:t>
            </a:r>
            <a:r>
              <a:rPr lang="en-US" altLang="en-US" sz="2400" b="1" u="sng" dirty="0">
                <a:latin typeface="Times New Roman" panose="02020603050405020304" pitchFamily="18" charset="0"/>
                <a:cs typeface="Times New Roman" panose="02020603050405020304" pitchFamily="18" charset="0"/>
              </a:rPr>
              <a:t>National Projects Construction </a:t>
            </a:r>
            <a:r>
              <a:rPr lang="en-US" altLang="en-US" sz="2400" b="1" u="sng" dirty="0" err="1">
                <a:latin typeface="Times New Roman" panose="02020603050405020304" pitchFamily="18" charset="0"/>
                <a:cs typeface="Times New Roman" panose="02020603050405020304" pitchFamily="18" charset="0"/>
              </a:rPr>
              <a:t>Corpn</a:t>
            </a:r>
            <a:r>
              <a:rPr lang="en-US" altLang="en-US" sz="2400" b="1" u="sng" dirty="0">
                <a:latin typeface="Times New Roman" panose="02020603050405020304" pitchFamily="18" charset="0"/>
                <a:cs typeface="Times New Roman" panose="02020603050405020304" pitchFamily="18" charset="0"/>
              </a:rPr>
              <a:t>. Ltd. v. CWT [1969] 74 ITR 465 (Delhi)</a:t>
            </a:r>
            <a:r>
              <a:rPr lang="en-US" altLang="en-US" sz="2400" dirty="0">
                <a:latin typeface="Times New Roman" panose="02020603050405020304" pitchFamily="18" charset="0"/>
                <a:cs typeface="Times New Roman" panose="02020603050405020304" pitchFamily="18" charset="0"/>
              </a:rPr>
              <a:t> the court was to </a:t>
            </a:r>
            <a:r>
              <a:rPr lang="en-US" altLang="en-US" sz="2400" b="1" u="sng" dirty="0">
                <a:latin typeface="Times New Roman" panose="02020603050405020304" pitchFamily="18" charset="0"/>
                <a:cs typeface="Times New Roman" panose="02020603050405020304" pitchFamily="18" charset="0"/>
              </a:rPr>
              <a:t>decide about an industrial undertaking engaged in the manufacture or production or processing of goods or articles.</a:t>
            </a: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	It held that "the word </a:t>
            </a:r>
            <a:r>
              <a:rPr lang="en-US" altLang="en-US" sz="2400" b="1" u="sng" dirty="0">
                <a:latin typeface="Times New Roman" panose="02020603050405020304" pitchFamily="18" charset="0"/>
                <a:cs typeface="Times New Roman" panose="02020603050405020304" pitchFamily="18" charset="0"/>
              </a:rPr>
              <a:t>'engage'</a:t>
            </a:r>
            <a:r>
              <a:rPr lang="en-US" altLang="en-US" sz="2400" dirty="0">
                <a:latin typeface="Times New Roman" panose="02020603050405020304" pitchFamily="18" charset="0"/>
                <a:cs typeface="Times New Roman" panose="02020603050405020304" pitchFamily="18" charset="0"/>
              </a:rPr>
              <a:t> may have </a:t>
            </a:r>
            <a:r>
              <a:rPr lang="en-US" altLang="en-US" sz="2400" b="1" u="sng" dirty="0">
                <a:latin typeface="Times New Roman" panose="02020603050405020304" pitchFamily="18" charset="0"/>
                <a:cs typeface="Times New Roman" panose="02020603050405020304" pitchFamily="18" charset="0"/>
              </a:rPr>
              <a:t>variety of meanings depending on the context and setting in which it is used.</a:t>
            </a: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	Ordinarily </a:t>
            </a:r>
            <a:r>
              <a:rPr lang="en-US" altLang="en-US" sz="2400" b="1" u="sng" dirty="0">
                <a:latin typeface="Times New Roman" panose="02020603050405020304" pitchFamily="18" charset="0"/>
                <a:cs typeface="Times New Roman" panose="02020603050405020304" pitchFamily="18" charset="0"/>
              </a:rPr>
              <a:t>the expression connotes doing of more than one act or one transaction.</a:t>
            </a:r>
          </a:p>
          <a:p>
            <a:pPr algn="just">
              <a:buFont typeface="Arial" panose="020B0604020202020204" pitchFamily="34" charset="0"/>
              <a:buNone/>
            </a:pPr>
            <a:r>
              <a:rPr lang="en-US" altLang="en-US" sz="2400" b="1" dirty="0">
                <a:latin typeface="Times New Roman" panose="02020603050405020304" pitchFamily="18" charset="0"/>
                <a:cs typeface="Times New Roman" panose="02020603050405020304" pitchFamily="18" charset="0"/>
              </a:rPr>
              <a:t>	</a:t>
            </a:r>
            <a:r>
              <a:rPr lang="en-US" altLang="en-US" sz="2400" b="1" u="sng" dirty="0">
                <a:latin typeface="Times New Roman" panose="02020603050405020304" pitchFamily="18" charset="0"/>
                <a:cs typeface="Times New Roman" panose="02020603050405020304" pitchFamily="18" charset="0"/>
              </a:rPr>
              <a:t>Continuity of action is implicit in the meaning of the word.</a:t>
            </a:r>
            <a:endParaRPr lang="en-US" altLang="en-US" sz="2400" u="sng"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It has also been used in the sense of being busy or conducting or devoting attention or effort or employing oneself.</a:t>
            </a: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The words "</a:t>
            </a:r>
            <a:r>
              <a:rPr lang="en-US" altLang="en-US" sz="2400" b="1" u="sng" dirty="0">
                <a:latin typeface="Times New Roman" panose="02020603050405020304" pitchFamily="18" charset="0"/>
                <a:cs typeface="Times New Roman" panose="02020603050405020304" pitchFamily="18" charset="0"/>
              </a:rPr>
              <a:t>engaged in the manufacture, production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etc</a:t>
            </a:r>
            <a:r>
              <a:rPr lang="en-US" altLang="en-US" sz="2400" dirty="0">
                <a:latin typeface="Times New Roman" panose="02020603050405020304" pitchFamily="18" charset="0"/>
                <a:cs typeface="Times New Roman" panose="02020603050405020304" pitchFamily="18" charset="0"/>
              </a:rPr>
              <a:t> should normally, therefore mean </a:t>
            </a:r>
            <a:r>
              <a:rPr lang="en-US" altLang="en-US" sz="2400" b="1" u="sng" dirty="0">
                <a:latin typeface="Times New Roman" panose="02020603050405020304" pitchFamily="18" charset="0"/>
                <a:cs typeface="Times New Roman" panose="02020603050405020304" pitchFamily="18" charset="0"/>
              </a:rPr>
              <a:t>continuously occupied in the manufacture as a principal business as distinguished from occasional participation or single act or casual employment or a mere supervision without physical participation.</a:t>
            </a:r>
          </a:p>
          <a:p>
            <a:pPr algn="just">
              <a:buFont typeface="Arial" panose="020B0604020202020204" pitchFamily="34" charset="0"/>
              <a:buNone/>
            </a:pPr>
            <a:r>
              <a:rPr lang="en-US" altLang="en-US" sz="2400" b="1" u="sng" dirty="0">
                <a:latin typeface="Times New Roman" panose="02020603050405020304" pitchFamily="18" charset="0"/>
                <a:cs typeface="Times New Roman" panose="02020603050405020304" pitchFamily="18" charset="0"/>
              </a:rPr>
              <a:t>The extent of activity would be a relevant factor and if such activity is at an extended scale, it may be suggestive of being "engaged" in manufacturing activity."</a:t>
            </a:r>
            <a:endParaRPr lang="en-US" altLang="en-US" sz="2400"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719388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42393" y="370115"/>
            <a:ext cx="11398358" cy="5668963"/>
          </a:xfrm>
        </p:spPr>
        <p:txBody>
          <a:bodyPr/>
          <a:lstStyle/>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vi. Another limb of the definition is </a:t>
            </a:r>
            <a:r>
              <a:rPr lang="en-US" altLang="en-US" sz="2400" b="1" u="sng" dirty="0">
                <a:latin typeface="Times New Roman" panose="02020603050405020304" pitchFamily="18" charset="0"/>
                <a:cs typeface="Times New Roman" panose="02020603050405020304" pitchFamily="18" charset="0"/>
              </a:rPr>
              <a:t>"manufacture or production of goods, in any manner, pertaining to any industry specified in the First Schedule to the Industries (Development and Regulation) Act, 1951"</a:t>
            </a:r>
            <a:r>
              <a:rPr lang="en-US" altLang="en-US" sz="2400" b="1" dirty="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en-IN" dirty="0"/>
              <a:t>H. C. </a:t>
            </a:r>
            <a:r>
              <a:rPr lang="en-IN" dirty="0" err="1"/>
              <a:t>Khincha</a:t>
            </a:r>
            <a:r>
              <a:rPr lang="en-IN" dirty="0"/>
              <a:t> &amp; Co</a:t>
            </a:r>
          </a:p>
        </p:txBody>
      </p:sp>
    </p:spTree>
    <p:extLst>
      <p:ext uri="{BB962C8B-B14F-4D97-AF65-F5344CB8AC3E}">
        <p14:creationId xmlns:p14="http://schemas.microsoft.com/office/powerpoint/2010/main" val="3628115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00446" y="381001"/>
            <a:ext cx="11599817" cy="5668963"/>
          </a:xfrm>
        </p:spPr>
        <p:txBody>
          <a:bodyPr/>
          <a:lstStyle/>
          <a:p>
            <a:pPr algn="ctr">
              <a:buNone/>
            </a:pPr>
            <a:r>
              <a:rPr lang="en-US" altLang="en-US" sz="2400" dirty="0">
                <a:latin typeface="Times New Roman" panose="02020603050405020304" pitchFamily="18" charset="0"/>
                <a:cs typeface="Times New Roman" panose="02020603050405020304" pitchFamily="18" charset="0"/>
              </a:rPr>
              <a:t>The </a:t>
            </a:r>
            <a:r>
              <a:rPr lang="en-US" altLang="en-US" sz="2400" b="1" u="sng" dirty="0">
                <a:latin typeface="Times New Roman" panose="02020603050405020304" pitchFamily="18" charset="0"/>
                <a:cs typeface="Times New Roman" panose="02020603050405020304" pitchFamily="18" charset="0"/>
              </a:rPr>
              <a:t>following goods whether manufactured or produced</a:t>
            </a:r>
            <a:r>
              <a:rPr lang="en-US" altLang="en-US" sz="2400" dirty="0">
                <a:latin typeface="Times New Roman" panose="02020603050405020304" pitchFamily="18" charset="0"/>
                <a:cs typeface="Times New Roman" panose="02020603050405020304" pitchFamily="18" charset="0"/>
              </a:rPr>
              <a:t> in any manner is covered:</a:t>
            </a:r>
            <a:endParaRPr lang="en-US" altLang="en-US" sz="4000" dirty="0">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en-IN" altLang="en-US" sz="2400" b="1" dirty="0">
                <a:latin typeface="Times New Roman" panose="02020603050405020304" pitchFamily="18" charset="0"/>
                <a:cs typeface="Times New Roman" panose="02020603050405020304" pitchFamily="18" charset="0"/>
              </a:rPr>
              <a:t>THE FIRST SCHEDULE</a:t>
            </a:r>
          </a:p>
          <a:p>
            <a:pPr algn="ctr">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[See sections 2 and 3(</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	Any </a:t>
            </a:r>
            <a:r>
              <a:rPr lang="en-US" altLang="en-US" sz="2400" b="1" u="sng" dirty="0">
                <a:latin typeface="Times New Roman" panose="02020603050405020304" pitchFamily="18" charset="0"/>
                <a:cs typeface="Times New Roman" panose="02020603050405020304" pitchFamily="18" charset="0"/>
              </a:rPr>
              <a:t>industry engaged in the manufacture or production of any of the articles mentioned under each of the following heading or sub-headings, namely:-</a:t>
            </a:r>
          </a:p>
        </p:txBody>
      </p:sp>
      <p:graphicFrame>
        <p:nvGraphicFramePr>
          <p:cNvPr id="3" name="Table 2"/>
          <p:cNvGraphicFramePr>
            <a:graphicFrameLocks noGrp="1"/>
          </p:cNvGraphicFramePr>
          <p:nvPr>
            <p:extLst>
              <p:ext uri="{D42A27DB-BD31-4B8C-83A1-F6EECF244321}">
                <p14:modId xmlns:p14="http://schemas.microsoft.com/office/powerpoint/2010/main" val="839957032"/>
              </p:ext>
            </p:extLst>
          </p:nvPr>
        </p:nvGraphicFramePr>
        <p:xfrm>
          <a:off x="901337" y="2525485"/>
          <a:ext cx="7848600" cy="2834652"/>
        </p:xfrm>
        <a:graphic>
          <a:graphicData uri="http://schemas.openxmlformats.org/drawingml/2006/table">
            <a:tbl>
              <a:tblPr firstRow="1" bandRow="1">
                <a:tableStyleId>{616DA210-FB5B-4158-B5E0-FEB733F419BA}</a:tableStyleId>
              </a:tblPr>
              <a:tblGrid>
                <a:gridCol w="381000">
                  <a:extLst>
                    <a:ext uri="{9D8B030D-6E8A-4147-A177-3AD203B41FA5}">
                      <a16:colId xmlns:a16="http://schemas.microsoft.com/office/drawing/2014/main" val="20000"/>
                    </a:ext>
                  </a:extLst>
                </a:gridCol>
                <a:gridCol w="7467600">
                  <a:extLst>
                    <a:ext uri="{9D8B030D-6E8A-4147-A177-3AD203B41FA5}">
                      <a16:colId xmlns:a16="http://schemas.microsoft.com/office/drawing/2014/main" val="20001"/>
                    </a:ext>
                  </a:extLst>
                </a:gridCol>
              </a:tblGrid>
              <a:tr h="2560638">
                <a:tc>
                  <a:txBody>
                    <a:bodyPr/>
                    <a:lstStyle/>
                    <a:p>
                      <a:r>
                        <a:rPr lang="en-US" sz="2000" dirty="0">
                          <a:latin typeface="Times New Roman" panose="02020603050405020304" pitchFamily="18" charset="0"/>
                          <a:cs typeface="Times New Roman" panose="02020603050405020304" pitchFamily="18" charset="0"/>
                        </a:rPr>
                        <a:t>1. </a:t>
                      </a:r>
                      <a:endParaRPr lang="en-IN" sz="2000" dirty="0">
                        <a:latin typeface="Times New Roman" panose="02020603050405020304" pitchFamily="18" charset="0"/>
                        <a:cs typeface="Times New Roman" panose="02020603050405020304" pitchFamily="18" charset="0"/>
                      </a:endParaRPr>
                    </a:p>
                  </a:txBody>
                  <a:tcPr marT="45726" marB="45726"/>
                </a:tc>
                <a:tc>
                  <a:txBody>
                    <a:bodyPr/>
                    <a:lstStyle/>
                    <a:p>
                      <a:r>
                        <a:rPr lang="en-IN" sz="2000" dirty="0">
                          <a:latin typeface="Times New Roman" panose="02020603050405020304" pitchFamily="18" charset="0"/>
                          <a:cs typeface="Times New Roman" panose="02020603050405020304" pitchFamily="18" charset="0"/>
                        </a:rPr>
                        <a:t>METALLURGICAL INDUSTRIES:</a:t>
                      </a:r>
                    </a:p>
                    <a:p>
                      <a:pPr marL="342900" indent="-342900">
                        <a:buAutoNum type="alphaUcPeriod"/>
                      </a:pPr>
                      <a:r>
                        <a:rPr lang="en-US" sz="2000" b="1" dirty="0">
                          <a:latin typeface="Times New Roman" panose="02020603050405020304" pitchFamily="18" charset="0"/>
                          <a:cs typeface="Times New Roman" panose="02020603050405020304" pitchFamily="18" charset="0"/>
                        </a:rPr>
                        <a:t>Ferrous : </a:t>
                      </a:r>
                    </a:p>
                    <a:p>
                      <a:pPr marL="342900" indent="-342900">
                        <a:buAutoNum type="arabicParenBoth"/>
                      </a:pPr>
                      <a:r>
                        <a:rPr lang="en-US" sz="2000" b="0" dirty="0">
                          <a:latin typeface="Times New Roman" panose="02020603050405020304" pitchFamily="18" charset="0"/>
                          <a:cs typeface="Times New Roman" panose="02020603050405020304" pitchFamily="18" charset="0"/>
                        </a:rPr>
                        <a:t>Iron and steel (metal). </a:t>
                      </a:r>
                    </a:p>
                    <a:p>
                      <a:pPr marL="0" indent="0">
                        <a:buNone/>
                      </a:pPr>
                      <a:r>
                        <a:rPr lang="en-US" sz="2000" b="0" dirty="0">
                          <a:latin typeface="Times New Roman" panose="02020603050405020304" pitchFamily="18" charset="0"/>
                          <a:cs typeface="Times New Roman" panose="02020603050405020304" pitchFamily="18" charset="0"/>
                        </a:rPr>
                        <a:t>(2) Ferro- alloys. </a:t>
                      </a:r>
                    </a:p>
                    <a:p>
                      <a:pPr marL="0" indent="0">
                        <a:buNone/>
                      </a:pPr>
                      <a:r>
                        <a:rPr lang="en-US" sz="2000" b="0" dirty="0">
                          <a:latin typeface="Times New Roman" panose="02020603050405020304" pitchFamily="18" charset="0"/>
                          <a:cs typeface="Times New Roman" panose="02020603050405020304" pitchFamily="18" charset="0"/>
                        </a:rPr>
                        <a:t>(3) Iron and steel castings and forgings. </a:t>
                      </a:r>
                    </a:p>
                    <a:p>
                      <a:pPr marL="0" indent="0">
                        <a:buNone/>
                      </a:pPr>
                      <a:r>
                        <a:rPr lang="en-US" sz="2000" b="0" dirty="0">
                          <a:latin typeface="Times New Roman" panose="02020603050405020304" pitchFamily="18" charset="0"/>
                          <a:cs typeface="Times New Roman" panose="02020603050405020304" pitchFamily="18" charset="0"/>
                        </a:rPr>
                        <a:t>(4) Iron and steel </a:t>
                      </a:r>
                      <a:r>
                        <a:rPr lang="en-US" sz="2000" b="0" dirty="0" err="1">
                          <a:latin typeface="Times New Roman" panose="02020603050405020304" pitchFamily="18" charset="0"/>
                          <a:cs typeface="Times New Roman" panose="02020603050405020304" pitchFamily="18" charset="0"/>
                        </a:rPr>
                        <a:t>structurals</a:t>
                      </a:r>
                      <a:r>
                        <a:rPr lang="en-US" sz="2000" b="0" dirty="0">
                          <a:latin typeface="Times New Roman" panose="02020603050405020304" pitchFamily="18" charset="0"/>
                          <a:cs typeface="Times New Roman" panose="02020603050405020304" pitchFamily="18" charset="0"/>
                        </a:rPr>
                        <a:t>. </a:t>
                      </a:r>
                    </a:p>
                    <a:p>
                      <a:pPr marL="0" indent="0">
                        <a:buNone/>
                      </a:pPr>
                      <a:r>
                        <a:rPr lang="en-US" sz="2000" b="0" dirty="0">
                          <a:latin typeface="Times New Roman" panose="02020603050405020304" pitchFamily="18" charset="0"/>
                          <a:cs typeface="Times New Roman" panose="02020603050405020304" pitchFamily="18" charset="0"/>
                        </a:rPr>
                        <a:t>(5) Iron and steel pipes. </a:t>
                      </a:r>
                    </a:p>
                    <a:p>
                      <a:pPr marL="0" indent="0">
                        <a:buNone/>
                      </a:pPr>
                      <a:r>
                        <a:rPr lang="en-US" sz="2000" b="0" dirty="0">
                          <a:latin typeface="Times New Roman" panose="02020603050405020304" pitchFamily="18" charset="0"/>
                          <a:cs typeface="Times New Roman" panose="02020603050405020304" pitchFamily="18" charset="0"/>
                        </a:rPr>
                        <a:t>(6) Special steels. </a:t>
                      </a:r>
                    </a:p>
                    <a:p>
                      <a:pPr marL="0" indent="0">
                        <a:buNone/>
                      </a:pPr>
                      <a:r>
                        <a:rPr lang="en-US" sz="2000" b="0" dirty="0">
                          <a:latin typeface="Times New Roman" panose="02020603050405020304" pitchFamily="18" charset="0"/>
                          <a:cs typeface="Times New Roman" panose="02020603050405020304" pitchFamily="18" charset="0"/>
                        </a:rPr>
                        <a:t>(7) Other products of iron and steel. </a:t>
                      </a:r>
                      <a:endParaRPr lang="en-IN" sz="2000" b="0" dirty="0">
                        <a:latin typeface="Times New Roman" panose="02020603050405020304" pitchFamily="18" charset="0"/>
                        <a:cs typeface="Times New Roman" panose="02020603050405020304" pitchFamily="18" charset="0"/>
                      </a:endParaRPr>
                    </a:p>
                  </a:txBody>
                  <a:tcPr marT="45726" marB="45726"/>
                </a:tc>
                <a:extLst>
                  <a:ext uri="{0D108BD9-81ED-4DB2-BD59-A6C34878D82A}">
                    <a16:rowId xmlns:a16="http://schemas.microsoft.com/office/drawing/2014/main" val="10000"/>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01310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27689267"/>
              </p:ext>
            </p:extLst>
          </p:nvPr>
        </p:nvGraphicFramePr>
        <p:xfrm>
          <a:off x="613955" y="274456"/>
          <a:ext cx="10711542" cy="5486756"/>
        </p:xfrm>
        <a:graphic>
          <a:graphicData uri="http://schemas.openxmlformats.org/drawingml/2006/table">
            <a:tbl>
              <a:tblPr firstRow="1" bandRow="1">
                <a:tableStyleId>{5940675A-B579-460E-94D1-54222C63F5DA}</a:tableStyleId>
              </a:tblPr>
              <a:tblGrid>
                <a:gridCol w="519978">
                  <a:extLst>
                    <a:ext uri="{9D8B030D-6E8A-4147-A177-3AD203B41FA5}">
                      <a16:colId xmlns:a16="http://schemas.microsoft.com/office/drawing/2014/main" val="20000"/>
                    </a:ext>
                  </a:extLst>
                </a:gridCol>
                <a:gridCol w="10191564">
                  <a:extLst>
                    <a:ext uri="{9D8B030D-6E8A-4147-A177-3AD203B41FA5}">
                      <a16:colId xmlns:a16="http://schemas.microsoft.com/office/drawing/2014/main" val="20001"/>
                    </a:ext>
                  </a:extLst>
                </a:gridCol>
              </a:tblGrid>
              <a:tr h="2012070">
                <a:tc>
                  <a:txBody>
                    <a:bodyPr/>
                    <a:lstStyle/>
                    <a:p>
                      <a:endParaRPr lang="en-IN" sz="2000" b="0" dirty="0">
                        <a:latin typeface="Times New Roman" panose="02020603050405020304" pitchFamily="18" charset="0"/>
                        <a:cs typeface="Times New Roman" panose="02020603050405020304" pitchFamily="18" charset="0"/>
                      </a:endParaRPr>
                    </a:p>
                  </a:txBody>
                  <a:tcPr marT="45729" marB="45729"/>
                </a:tc>
                <a:tc>
                  <a:txBody>
                    <a:bodyPr/>
                    <a:lstStyle/>
                    <a:p>
                      <a:r>
                        <a:rPr lang="en-US" sz="2000" dirty="0">
                          <a:latin typeface="Times New Roman" panose="02020603050405020304" pitchFamily="18" charset="0"/>
                          <a:cs typeface="Times New Roman" panose="02020603050405020304" pitchFamily="18" charset="0"/>
                        </a:rPr>
                        <a:t>(8) Iron and steel (metal). </a:t>
                      </a:r>
                    </a:p>
                    <a:p>
                      <a:r>
                        <a:rPr lang="en-US" sz="2000" dirty="0">
                          <a:latin typeface="Times New Roman" panose="02020603050405020304" pitchFamily="18" charset="0"/>
                          <a:cs typeface="Times New Roman" panose="02020603050405020304" pitchFamily="18" charset="0"/>
                        </a:rPr>
                        <a:t>(9) Ferro- alloys. </a:t>
                      </a:r>
                    </a:p>
                    <a:p>
                      <a:r>
                        <a:rPr lang="en-US" sz="2000" dirty="0">
                          <a:latin typeface="Times New Roman" panose="02020603050405020304" pitchFamily="18" charset="0"/>
                          <a:cs typeface="Times New Roman" panose="02020603050405020304" pitchFamily="18" charset="0"/>
                        </a:rPr>
                        <a:t>(10) Iron and steel castings and forgings. </a:t>
                      </a:r>
                    </a:p>
                    <a:p>
                      <a:r>
                        <a:rPr lang="en-US" sz="2000" dirty="0">
                          <a:latin typeface="Times New Roman" panose="02020603050405020304" pitchFamily="18" charset="0"/>
                          <a:cs typeface="Times New Roman" panose="02020603050405020304" pitchFamily="18" charset="0"/>
                        </a:rPr>
                        <a:t>(11) Iron and steel </a:t>
                      </a:r>
                      <a:r>
                        <a:rPr lang="en-US" sz="2000" dirty="0" err="1">
                          <a:latin typeface="Times New Roman" panose="02020603050405020304" pitchFamily="18" charset="0"/>
                          <a:cs typeface="Times New Roman" panose="02020603050405020304" pitchFamily="18" charset="0"/>
                        </a:rPr>
                        <a:t>structurals</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(12) Iron and steel pipes. </a:t>
                      </a:r>
                    </a:p>
                    <a:p>
                      <a:r>
                        <a:rPr lang="en-US" sz="2000" dirty="0">
                          <a:latin typeface="Times New Roman" panose="02020603050405020304" pitchFamily="18" charset="0"/>
                          <a:cs typeface="Times New Roman" panose="02020603050405020304" pitchFamily="18" charset="0"/>
                        </a:rPr>
                        <a:t>(13) Special steels. </a:t>
                      </a:r>
                    </a:p>
                    <a:p>
                      <a:r>
                        <a:rPr lang="en-US" sz="2000" dirty="0">
                          <a:latin typeface="Times New Roman" panose="02020603050405020304" pitchFamily="18" charset="0"/>
                          <a:cs typeface="Times New Roman" panose="02020603050405020304" pitchFamily="18" charset="0"/>
                        </a:rPr>
                        <a:t>(14) Other products of iron and steel. </a:t>
                      </a:r>
                      <a:endParaRPr lang="en-IN" sz="2000" b="0"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0"/>
                  </a:ext>
                </a:extLst>
              </a:tr>
              <a:tr h="376764">
                <a:tc>
                  <a:txBody>
                    <a:bodyPr/>
                    <a:lstStyle/>
                    <a:p>
                      <a:endParaRPr lang="en-IN" sz="2000" b="0" dirty="0">
                        <a:latin typeface="Times New Roman" panose="02020603050405020304" pitchFamily="18" charset="0"/>
                        <a:cs typeface="Times New Roman" panose="02020603050405020304" pitchFamily="18" charset="0"/>
                      </a:endParaRPr>
                    </a:p>
                  </a:txBody>
                  <a:tcPr marT="45729" marB="45729"/>
                </a:tc>
                <a:tc>
                  <a:txBody>
                    <a:bodyPr/>
                    <a:lstStyle/>
                    <a:p>
                      <a:r>
                        <a:rPr lang="en-IN" sz="2000" b="1" dirty="0">
                          <a:latin typeface="Times New Roman" panose="02020603050405020304" pitchFamily="18" charset="0"/>
                          <a:cs typeface="Times New Roman" panose="02020603050405020304" pitchFamily="18" charset="0"/>
                        </a:rPr>
                        <a:t>B. Non-ferrous:</a:t>
                      </a:r>
                    </a:p>
                  </a:txBody>
                  <a:tcPr marT="45729" marB="45729"/>
                </a:tc>
                <a:extLst>
                  <a:ext uri="{0D108BD9-81ED-4DB2-BD59-A6C34878D82A}">
                    <a16:rowId xmlns:a16="http://schemas.microsoft.com/office/drawing/2014/main" val="10001"/>
                  </a:ext>
                </a:extLst>
              </a:tr>
              <a:tr h="914577">
                <a:tc>
                  <a:txBody>
                    <a:bodyPr/>
                    <a:lstStyle/>
                    <a:p>
                      <a:endParaRPr lang="en-IN" sz="2000" b="0" dirty="0">
                        <a:latin typeface="Times New Roman" panose="02020603050405020304" pitchFamily="18" charset="0"/>
                        <a:cs typeface="Times New Roman" panose="02020603050405020304" pitchFamily="18" charset="0"/>
                      </a:endParaRPr>
                    </a:p>
                  </a:txBody>
                  <a:tcPr marT="45729" marB="45729"/>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Precious metals, including gold and silver, and their alloys. (1A) Other non-ferrous metals and their alloys.] </a:t>
                      </a:r>
                    </a:p>
                    <a:p>
                      <a:pPr marL="0" indent="0">
                        <a:buNone/>
                      </a:pPr>
                      <a:r>
                        <a:rPr lang="en-US" sz="2000" dirty="0">
                          <a:latin typeface="Times New Roman" panose="02020603050405020304" pitchFamily="18" charset="0"/>
                          <a:cs typeface="Times New Roman" panose="02020603050405020304" pitchFamily="18" charset="0"/>
                        </a:rPr>
                        <a:t>(2) Semi-manufactures and manufactures. </a:t>
                      </a:r>
                      <a:endParaRPr lang="en-IN" sz="2000" b="0"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2"/>
                  </a:ext>
                </a:extLst>
              </a:tr>
              <a:tr h="376764">
                <a:tc>
                  <a:txBody>
                    <a:bodyPr/>
                    <a:lstStyle/>
                    <a:p>
                      <a:r>
                        <a:rPr lang="en-US" sz="2000" dirty="0">
                          <a:latin typeface="Times New Roman" panose="02020603050405020304" pitchFamily="18" charset="0"/>
                          <a:cs typeface="Times New Roman" panose="02020603050405020304" pitchFamily="18" charset="0"/>
                        </a:rPr>
                        <a:t>2.</a:t>
                      </a:r>
                      <a:endParaRPr lang="en-IN" sz="2000" b="0" dirty="0">
                        <a:latin typeface="Times New Roman" panose="02020603050405020304" pitchFamily="18" charset="0"/>
                        <a:cs typeface="Times New Roman" panose="02020603050405020304" pitchFamily="18" charset="0"/>
                      </a:endParaRPr>
                    </a:p>
                  </a:txBody>
                  <a:tcPr marT="45729" marB="45729"/>
                </a:tc>
                <a:tc>
                  <a:txBody>
                    <a:bodyPr/>
                    <a:lstStyle/>
                    <a:p>
                      <a:pPr marL="0" indent="0">
                        <a:buNone/>
                      </a:pPr>
                      <a:r>
                        <a:rPr lang="en-IN" sz="2000" b="1" dirty="0">
                          <a:latin typeface="Times New Roman" panose="02020603050405020304" pitchFamily="18" charset="0"/>
                          <a:cs typeface="Times New Roman" panose="02020603050405020304" pitchFamily="18" charset="0"/>
                        </a:rPr>
                        <a:t>FUELS; </a:t>
                      </a:r>
                    </a:p>
                  </a:txBody>
                  <a:tcPr marT="45729" marB="45729"/>
                </a:tc>
                <a:extLst>
                  <a:ext uri="{0D108BD9-81ED-4DB2-BD59-A6C34878D82A}">
                    <a16:rowId xmlns:a16="http://schemas.microsoft.com/office/drawing/2014/main" val="10003"/>
                  </a:ext>
                </a:extLst>
              </a:tr>
              <a:tr h="1463324">
                <a:tc>
                  <a:txBody>
                    <a:bodyPr/>
                    <a:lstStyle/>
                    <a:p>
                      <a:endParaRPr lang="en-IN" sz="2000" b="0" dirty="0">
                        <a:latin typeface="Times New Roman" panose="02020603050405020304" pitchFamily="18" charset="0"/>
                        <a:cs typeface="Times New Roman" panose="02020603050405020304" pitchFamily="18" charset="0"/>
                      </a:endParaRPr>
                    </a:p>
                  </a:txBody>
                  <a:tcPr marT="45729" marB="45729"/>
                </a:tc>
                <a:tc>
                  <a:txBody>
                    <a:bodyPr/>
                    <a:lstStyle/>
                    <a:p>
                      <a:pPr marL="342900" indent="-342900">
                        <a:buAutoNum type="arabicParenBoth"/>
                      </a:pPr>
                      <a:r>
                        <a:rPr lang="en-IN" sz="2000" dirty="0">
                          <a:latin typeface="Times New Roman" panose="02020603050405020304" pitchFamily="18" charset="0"/>
                          <a:cs typeface="Times New Roman" panose="02020603050405020304" pitchFamily="18" charset="0"/>
                        </a:rPr>
                        <a:t>Coal, lignite, coke and their derivatives. </a:t>
                      </a:r>
                    </a:p>
                    <a:p>
                      <a:pPr marL="0" indent="0">
                        <a:buNone/>
                      </a:pPr>
                      <a:r>
                        <a:rPr lang="en-IN" sz="2000" dirty="0">
                          <a:latin typeface="Times New Roman" panose="02020603050405020304" pitchFamily="18" charset="0"/>
                          <a:cs typeface="Times New Roman" panose="02020603050405020304" pitchFamily="18" charset="0"/>
                        </a:rPr>
                        <a:t>(2) Mineral oil (crude oil), motor and aviation spirit, diesel oil, kerosene oil, fuel oil, diverse hydrocarbon oils and their blends including synthetic fuels, lubricating oils and the like. </a:t>
                      </a:r>
                    </a:p>
                    <a:p>
                      <a:pPr marL="0" indent="0">
                        <a:buNone/>
                      </a:pPr>
                      <a:r>
                        <a:rPr lang="en-IN" sz="2000" dirty="0">
                          <a:latin typeface="Times New Roman" panose="02020603050405020304" pitchFamily="18" charset="0"/>
                          <a:cs typeface="Times New Roman" panose="02020603050405020304" pitchFamily="18" charset="0"/>
                        </a:rPr>
                        <a:t>(3) Fuel gases-(coal gas, natural gas and the like). </a:t>
                      </a:r>
                      <a:endParaRPr lang="en-IN" sz="2000" b="0"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274754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67671095"/>
              </p:ext>
            </p:extLst>
          </p:nvPr>
        </p:nvGraphicFramePr>
        <p:xfrm>
          <a:off x="496387" y="365897"/>
          <a:ext cx="11129555" cy="5638910"/>
        </p:xfrm>
        <a:graphic>
          <a:graphicData uri="http://schemas.openxmlformats.org/drawingml/2006/table">
            <a:tbl>
              <a:tblPr firstRow="1" bandRow="1">
                <a:tableStyleId>{5940675A-B579-460E-94D1-54222C63F5DA}</a:tableStyleId>
              </a:tblPr>
              <a:tblGrid>
                <a:gridCol w="540270">
                  <a:extLst>
                    <a:ext uri="{9D8B030D-6E8A-4147-A177-3AD203B41FA5}">
                      <a16:colId xmlns:a16="http://schemas.microsoft.com/office/drawing/2014/main" val="20000"/>
                    </a:ext>
                  </a:extLst>
                </a:gridCol>
                <a:gridCol w="10589285">
                  <a:extLst>
                    <a:ext uri="{9D8B030D-6E8A-4147-A177-3AD203B41FA5}">
                      <a16:colId xmlns:a16="http://schemas.microsoft.com/office/drawing/2014/main" val="20001"/>
                    </a:ext>
                  </a:extLst>
                </a:gridCol>
              </a:tblGrid>
              <a:tr h="347516">
                <a:tc>
                  <a:txBody>
                    <a:bodyPr/>
                    <a:lstStyle/>
                    <a:p>
                      <a:r>
                        <a:rPr lang="en-US" sz="2000" dirty="0">
                          <a:latin typeface="Times New Roman" panose="02020603050405020304" pitchFamily="18" charset="0"/>
                          <a:cs typeface="Times New Roman" panose="02020603050405020304" pitchFamily="18" charset="0"/>
                        </a:rPr>
                        <a:t>3.</a:t>
                      </a:r>
                      <a:endParaRPr lang="en-IN" sz="2000" b="0" dirty="0">
                        <a:latin typeface="Times New Roman" panose="02020603050405020304" pitchFamily="18" charset="0"/>
                        <a:cs typeface="Times New Roman" panose="02020603050405020304" pitchFamily="18" charset="0"/>
                      </a:endParaRPr>
                    </a:p>
                  </a:txBody>
                  <a:tcPr marT="45731" marB="45731"/>
                </a:tc>
                <a:tc>
                  <a:txBody>
                    <a:bodyPr/>
                    <a:lstStyle/>
                    <a:p>
                      <a:r>
                        <a:rPr lang="en-US" sz="2000" b="1" dirty="0">
                          <a:latin typeface="Times New Roman" panose="02020603050405020304" pitchFamily="18" charset="0"/>
                          <a:cs typeface="Times New Roman" panose="02020603050405020304" pitchFamily="18" charset="0"/>
                        </a:rPr>
                        <a:t>BOILERS AND STEAM GENERATING PLANTS:</a:t>
                      </a:r>
                      <a:endParaRPr lang="en-IN" sz="2000" b="1" dirty="0">
                        <a:latin typeface="Times New Roman" panose="02020603050405020304" pitchFamily="18" charset="0"/>
                        <a:cs typeface="Times New Roman" panose="02020603050405020304" pitchFamily="18" charset="0"/>
                      </a:endParaRPr>
                    </a:p>
                  </a:txBody>
                  <a:tcPr marT="45731" marB="45731"/>
                </a:tc>
                <a:extLst>
                  <a:ext uri="{0D108BD9-81ED-4DB2-BD59-A6C34878D82A}">
                    <a16:rowId xmlns:a16="http://schemas.microsoft.com/office/drawing/2014/main" val="10000"/>
                  </a:ext>
                </a:extLst>
              </a:tr>
              <a:tr h="357901">
                <a:tc>
                  <a:txBody>
                    <a:bodyPr/>
                    <a:lstStyle/>
                    <a:p>
                      <a:endParaRPr lang="en-IN" sz="2000" b="0" dirty="0">
                        <a:latin typeface="Times New Roman" panose="02020603050405020304" pitchFamily="18" charset="0"/>
                        <a:cs typeface="Times New Roman" panose="02020603050405020304" pitchFamily="18" charset="0"/>
                      </a:endParaRPr>
                    </a:p>
                  </a:txBody>
                  <a:tcPr marT="45731" marB="45731"/>
                </a:tc>
                <a:tc>
                  <a:txBody>
                    <a:bodyPr/>
                    <a:lstStyle/>
                    <a:p>
                      <a:r>
                        <a:rPr lang="en-US" sz="2000" dirty="0">
                          <a:latin typeface="Times New Roman" panose="02020603050405020304" pitchFamily="18" charset="0"/>
                          <a:cs typeface="Times New Roman" panose="02020603050405020304" pitchFamily="18" charset="0"/>
                        </a:rPr>
                        <a:t>(1) Boilers and steam generating plants. </a:t>
                      </a:r>
                      <a:endParaRPr lang="en-IN" sz="2000" b="0" dirty="0">
                        <a:latin typeface="Times New Roman" panose="02020603050405020304" pitchFamily="18" charset="0"/>
                        <a:cs typeface="Times New Roman" panose="02020603050405020304" pitchFamily="18" charset="0"/>
                      </a:endParaRPr>
                    </a:p>
                  </a:txBody>
                  <a:tcPr marT="45731" marB="45731"/>
                </a:tc>
                <a:extLst>
                  <a:ext uri="{0D108BD9-81ED-4DB2-BD59-A6C34878D82A}">
                    <a16:rowId xmlns:a16="http://schemas.microsoft.com/office/drawing/2014/main" val="10001"/>
                  </a:ext>
                </a:extLst>
              </a:tr>
              <a:tr h="357901">
                <a:tc>
                  <a:txBody>
                    <a:bodyPr/>
                    <a:lstStyle/>
                    <a:p>
                      <a:r>
                        <a:rPr lang="en-US" sz="2000" dirty="0">
                          <a:latin typeface="Times New Roman" panose="02020603050405020304" pitchFamily="18" charset="0"/>
                          <a:cs typeface="Times New Roman" panose="02020603050405020304" pitchFamily="18" charset="0"/>
                        </a:rPr>
                        <a:t>4.</a:t>
                      </a:r>
                      <a:endParaRPr lang="en-IN" sz="2000" b="0" dirty="0">
                        <a:latin typeface="Times New Roman" panose="02020603050405020304" pitchFamily="18" charset="0"/>
                        <a:cs typeface="Times New Roman" panose="02020603050405020304" pitchFamily="18" charset="0"/>
                      </a:endParaRPr>
                    </a:p>
                  </a:txBody>
                  <a:tcPr marT="45731" marB="45731"/>
                </a:tc>
                <a:tc>
                  <a:txBody>
                    <a:bodyPr/>
                    <a:lstStyle/>
                    <a:p>
                      <a:pPr marL="0" indent="0">
                        <a:buNone/>
                      </a:pPr>
                      <a:r>
                        <a:rPr lang="en-US" sz="2000" b="1" dirty="0">
                          <a:latin typeface="Times New Roman" panose="02020603050405020304" pitchFamily="18" charset="0"/>
                          <a:cs typeface="Times New Roman" panose="02020603050405020304" pitchFamily="18" charset="0"/>
                        </a:rPr>
                        <a:t>PRIME MOVERS (OTHER THAN ELECTRICAL GENERATORS) :</a:t>
                      </a:r>
                      <a:endParaRPr lang="en-IN" sz="2000" b="1" dirty="0">
                        <a:latin typeface="Times New Roman" panose="02020603050405020304" pitchFamily="18" charset="0"/>
                        <a:cs typeface="Times New Roman" panose="02020603050405020304" pitchFamily="18" charset="0"/>
                      </a:endParaRPr>
                    </a:p>
                  </a:txBody>
                  <a:tcPr marT="45731" marB="45731"/>
                </a:tc>
                <a:extLst>
                  <a:ext uri="{0D108BD9-81ED-4DB2-BD59-A6C34878D82A}">
                    <a16:rowId xmlns:a16="http://schemas.microsoft.com/office/drawing/2014/main" val="10002"/>
                  </a:ext>
                </a:extLst>
              </a:tr>
              <a:tr h="608152">
                <a:tc>
                  <a:txBody>
                    <a:bodyPr/>
                    <a:lstStyle/>
                    <a:p>
                      <a:endParaRPr lang="en-IN" sz="2000" b="0" dirty="0">
                        <a:latin typeface="Times New Roman" panose="02020603050405020304" pitchFamily="18" charset="0"/>
                        <a:cs typeface="Times New Roman" panose="02020603050405020304" pitchFamily="18" charset="0"/>
                      </a:endParaRPr>
                    </a:p>
                  </a:txBody>
                  <a:tcPr marT="45731" marB="45731"/>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Steam engines and turbines. </a:t>
                      </a:r>
                    </a:p>
                    <a:p>
                      <a:pPr marL="0" indent="0">
                        <a:buNone/>
                      </a:pPr>
                      <a:r>
                        <a:rPr lang="en-US" sz="2000" dirty="0">
                          <a:latin typeface="Times New Roman" panose="02020603050405020304" pitchFamily="18" charset="0"/>
                          <a:cs typeface="Times New Roman" panose="02020603050405020304" pitchFamily="18" charset="0"/>
                        </a:rPr>
                        <a:t>(2) Internal combustion engines. </a:t>
                      </a:r>
                      <a:endParaRPr lang="en-IN" sz="2000" b="0" dirty="0">
                        <a:latin typeface="Times New Roman" panose="02020603050405020304" pitchFamily="18" charset="0"/>
                        <a:cs typeface="Times New Roman" panose="02020603050405020304" pitchFamily="18" charset="0"/>
                      </a:endParaRPr>
                    </a:p>
                  </a:txBody>
                  <a:tcPr marT="45731" marB="45731"/>
                </a:tc>
                <a:extLst>
                  <a:ext uri="{0D108BD9-81ED-4DB2-BD59-A6C34878D82A}">
                    <a16:rowId xmlns:a16="http://schemas.microsoft.com/office/drawing/2014/main" val="10003"/>
                  </a:ext>
                </a:extLst>
              </a:tr>
              <a:tr h="3475159">
                <a:tc>
                  <a:txBody>
                    <a:bodyPr/>
                    <a:lstStyle/>
                    <a:p>
                      <a:r>
                        <a:rPr lang="en-US" sz="2000" dirty="0">
                          <a:latin typeface="Times New Roman" panose="02020603050405020304" pitchFamily="18" charset="0"/>
                          <a:cs typeface="Times New Roman" panose="02020603050405020304" pitchFamily="18" charset="0"/>
                        </a:rPr>
                        <a:t>5.</a:t>
                      </a:r>
                      <a:endParaRPr lang="en-IN" sz="2000" b="0" dirty="0">
                        <a:latin typeface="Times New Roman" panose="02020603050405020304" pitchFamily="18" charset="0"/>
                        <a:cs typeface="Times New Roman" panose="02020603050405020304" pitchFamily="18" charset="0"/>
                      </a:endParaRPr>
                    </a:p>
                  </a:txBody>
                  <a:tcPr marT="45731" marB="45731"/>
                </a:tc>
                <a:tc>
                  <a:txBody>
                    <a:bodyPr/>
                    <a:lstStyle/>
                    <a:p>
                      <a:pPr marL="0" indent="0">
                        <a:buNone/>
                      </a:pPr>
                      <a:r>
                        <a:rPr lang="en-IN" sz="2000" b="1" dirty="0">
                          <a:latin typeface="Times New Roman" panose="02020603050405020304" pitchFamily="18" charset="0"/>
                          <a:cs typeface="Times New Roman" panose="02020603050405020304" pitchFamily="18" charset="0"/>
                        </a:rPr>
                        <a:t>ELECTRICAL EQUIPMENT:</a:t>
                      </a:r>
                    </a:p>
                    <a:p>
                      <a:pPr marL="342900" indent="-342900">
                        <a:buAutoNum type="arabicParenBoth"/>
                      </a:pPr>
                      <a:r>
                        <a:rPr lang="en-US" sz="2000" dirty="0">
                          <a:latin typeface="Times New Roman" panose="02020603050405020304" pitchFamily="18" charset="0"/>
                          <a:cs typeface="Times New Roman" panose="02020603050405020304" pitchFamily="18" charset="0"/>
                        </a:rPr>
                        <a:t>Equipment for generation, transmission and distribution of electricity including transformers. </a:t>
                      </a:r>
                    </a:p>
                    <a:p>
                      <a:pPr marL="0" indent="0">
                        <a:buNone/>
                      </a:pPr>
                      <a:r>
                        <a:rPr lang="en-US" sz="2000" dirty="0">
                          <a:latin typeface="Times New Roman" panose="02020603050405020304" pitchFamily="18" charset="0"/>
                          <a:cs typeface="Times New Roman" panose="02020603050405020304" pitchFamily="18" charset="0"/>
                        </a:rPr>
                        <a:t>(2) Electrical motors. </a:t>
                      </a:r>
                    </a:p>
                    <a:p>
                      <a:pPr marL="0" indent="0">
                        <a:buNone/>
                      </a:pPr>
                      <a:r>
                        <a:rPr lang="en-US" sz="2000" dirty="0">
                          <a:latin typeface="Times New Roman" panose="02020603050405020304" pitchFamily="18" charset="0"/>
                          <a:cs typeface="Times New Roman" panose="02020603050405020304" pitchFamily="18" charset="0"/>
                        </a:rPr>
                        <a:t>(3) Electrical fans. </a:t>
                      </a:r>
                    </a:p>
                    <a:p>
                      <a:pPr marL="0" indent="0">
                        <a:buNone/>
                      </a:pPr>
                      <a:r>
                        <a:rPr lang="en-US" sz="2000" dirty="0">
                          <a:latin typeface="Times New Roman" panose="02020603050405020304" pitchFamily="18" charset="0"/>
                          <a:cs typeface="Times New Roman" panose="02020603050405020304" pitchFamily="18" charset="0"/>
                        </a:rPr>
                        <a:t>(4) Electrical lamps. </a:t>
                      </a:r>
                    </a:p>
                    <a:p>
                      <a:pPr marL="0" indent="0">
                        <a:buNone/>
                      </a:pPr>
                      <a:r>
                        <a:rPr lang="en-US" sz="2000" dirty="0">
                          <a:latin typeface="Times New Roman" panose="02020603050405020304" pitchFamily="18" charset="0"/>
                          <a:cs typeface="Times New Roman" panose="02020603050405020304" pitchFamily="18" charset="0"/>
                        </a:rPr>
                        <a:t>(5) Electrical furnaces. </a:t>
                      </a:r>
                    </a:p>
                    <a:p>
                      <a:pPr marL="0" indent="0">
                        <a:buNone/>
                      </a:pPr>
                      <a:r>
                        <a:rPr lang="en-US" sz="2000" dirty="0">
                          <a:latin typeface="Times New Roman" panose="02020603050405020304" pitchFamily="18" charset="0"/>
                          <a:cs typeface="Times New Roman" panose="02020603050405020304" pitchFamily="18" charset="0"/>
                        </a:rPr>
                        <a:t>(6) Electrical cables and wires. </a:t>
                      </a:r>
                    </a:p>
                    <a:p>
                      <a:pPr marL="0" indent="0">
                        <a:buNone/>
                      </a:pPr>
                      <a:r>
                        <a:rPr lang="en-US" sz="2000" dirty="0">
                          <a:latin typeface="Times New Roman" panose="02020603050405020304" pitchFamily="18" charset="0"/>
                          <a:cs typeface="Times New Roman" panose="02020603050405020304" pitchFamily="18" charset="0"/>
                        </a:rPr>
                        <a:t>(7) X-ray equipment. </a:t>
                      </a:r>
                    </a:p>
                    <a:p>
                      <a:pPr marL="0" indent="0">
                        <a:buNone/>
                      </a:pPr>
                      <a:r>
                        <a:rPr lang="en-US" sz="2000" dirty="0">
                          <a:latin typeface="Times New Roman" panose="02020603050405020304" pitchFamily="18" charset="0"/>
                          <a:cs typeface="Times New Roman" panose="02020603050405020304" pitchFamily="18" charset="0"/>
                        </a:rPr>
                        <a:t>(8) Electronic equipment </a:t>
                      </a:r>
                    </a:p>
                    <a:p>
                      <a:pPr marL="0" indent="0">
                        <a:buNone/>
                      </a:pPr>
                      <a:r>
                        <a:rPr lang="en-US" sz="2000" dirty="0">
                          <a:latin typeface="Times New Roman" panose="02020603050405020304" pitchFamily="18" charset="0"/>
                          <a:cs typeface="Times New Roman" panose="02020603050405020304" pitchFamily="18" charset="0"/>
                        </a:rPr>
                        <a:t>(9) Household appliances such as electric irons, heaters and the like. </a:t>
                      </a:r>
                    </a:p>
                    <a:p>
                      <a:pPr marL="0" indent="0">
                        <a:buNone/>
                      </a:pPr>
                      <a:r>
                        <a:rPr lang="en-US" sz="2000" dirty="0">
                          <a:latin typeface="Times New Roman" panose="02020603050405020304" pitchFamily="18" charset="0"/>
                          <a:cs typeface="Times New Roman" panose="02020603050405020304" pitchFamily="18" charset="0"/>
                        </a:rPr>
                        <a:t>(10) Storage batteries. </a:t>
                      </a:r>
                    </a:p>
                    <a:p>
                      <a:pPr marL="0" indent="0">
                        <a:buNone/>
                      </a:pPr>
                      <a:r>
                        <a:rPr lang="en-US" sz="2000" dirty="0">
                          <a:latin typeface="Times New Roman" panose="02020603050405020304" pitchFamily="18" charset="0"/>
                          <a:cs typeface="Times New Roman" panose="02020603050405020304" pitchFamily="18" charset="0"/>
                        </a:rPr>
                        <a:t>(11) Dry cells.</a:t>
                      </a:r>
                      <a:endParaRPr lang="en-IN" sz="2000" b="0" dirty="0">
                        <a:latin typeface="Times New Roman" panose="02020603050405020304" pitchFamily="18" charset="0"/>
                        <a:cs typeface="Times New Roman" panose="02020603050405020304" pitchFamily="18" charset="0"/>
                      </a:endParaRPr>
                    </a:p>
                  </a:txBody>
                  <a:tcPr marT="45731" marB="45731"/>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264476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40859066"/>
              </p:ext>
            </p:extLst>
          </p:nvPr>
        </p:nvGraphicFramePr>
        <p:xfrm>
          <a:off x="457199" y="431211"/>
          <a:ext cx="11234057" cy="4959395"/>
        </p:xfrm>
        <a:graphic>
          <a:graphicData uri="http://schemas.openxmlformats.org/drawingml/2006/table">
            <a:tbl>
              <a:tblPr firstRow="1" bandRow="1">
                <a:tableStyleId>{5940675A-B579-460E-94D1-54222C63F5DA}</a:tableStyleId>
              </a:tblPr>
              <a:tblGrid>
                <a:gridCol w="545343">
                  <a:extLst>
                    <a:ext uri="{9D8B030D-6E8A-4147-A177-3AD203B41FA5}">
                      <a16:colId xmlns:a16="http://schemas.microsoft.com/office/drawing/2014/main" val="20000"/>
                    </a:ext>
                  </a:extLst>
                </a:gridCol>
                <a:gridCol w="10688714">
                  <a:extLst>
                    <a:ext uri="{9D8B030D-6E8A-4147-A177-3AD203B41FA5}">
                      <a16:colId xmlns:a16="http://schemas.microsoft.com/office/drawing/2014/main" val="20001"/>
                    </a:ext>
                  </a:extLst>
                </a:gridCol>
              </a:tblGrid>
              <a:tr h="2057513">
                <a:tc>
                  <a:txBody>
                    <a:bodyPr/>
                    <a:lstStyle/>
                    <a:p>
                      <a:r>
                        <a:rPr lang="en-US" sz="2000" dirty="0">
                          <a:latin typeface="Times New Roman" panose="02020603050405020304" pitchFamily="18" charset="0"/>
                          <a:cs typeface="Times New Roman" panose="02020603050405020304" pitchFamily="18" charset="0"/>
                        </a:rPr>
                        <a:t>6.</a:t>
                      </a:r>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r>
                        <a:rPr lang="en-IN" sz="2000" b="1" dirty="0">
                          <a:latin typeface="Times New Roman" panose="02020603050405020304" pitchFamily="18" charset="0"/>
                          <a:cs typeface="Times New Roman" panose="02020603050405020304" pitchFamily="18" charset="0"/>
                        </a:rPr>
                        <a:t>TELECOMMUNICATIONS:</a:t>
                      </a:r>
                    </a:p>
                    <a:p>
                      <a:pPr marL="342900" indent="-342900">
                        <a:buAutoNum type="arabicParenBoth"/>
                      </a:pPr>
                      <a:r>
                        <a:rPr lang="en-US" sz="2000" dirty="0">
                          <a:latin typeface="Times New Roman" panose="02020603050405020304" pitchFamily="18" charset="0"/>
                          <a:cs typeface="Times New Roman" panose="02020603050405020304" pitchFamily="18" charset="0"/>
                        </a:rPr>
                        <a:t>Telephones. </a:t>
                      </a:r>
                    </a:p>
                    <a:p>
                      <a:pPr marL="0" indent="0">
                        <a:buNone/>
                      </a:pPr>
                      <a:r>
                        <a:rPr lang="en-US" sz="2000" dirty="0">
                          <a:latin typeface="Times New Roman" panose="02020603050405020304" pitchFamily="18" charset="0"/>
                          <a:cs typeface="Times New Roman" panose="02020603050405020304" pitchFamily="18" charset="0"/>
                        </a:rPr>
                        <a:t>(2) Telegraph equipment. </a:t>
                      </a:r>
                    </a:p>
                    <a:p>
                      <a:pPr marL="0" indent="0">
                        <a:buNone/>
                      </a:pPr>
                      <a:r>
                        <a:rPr lang="en-US" sz="2000" dirty="0">
                          <a:latin typeface="Times New Roman" panose="02020603050405020304" pitchFamily="18" charset="0"/>
                          <a:cs typeface="Times New Roman" panose="02020603050405020304" pitchFamily="18" charset="0"/>
                        </a:rPr>
                        <a:t>(3) Wireless communication apparatus. </a:t>
                      </a:r>
                    </a:p>
                    <a:p>
                      <a:pPr marL="0" indent="0">
                        <a:buNone/>
                      </a:pPr>
                      <a:r>
                        <a:rPr lang="en-US" sz="2000" dirty="0">
                          <a:latin typeface="Times New Roman" panose="02020603050405020304" pitchFamily="18" charset="0"/>
                          <a:cs typeface="Times New Roman" panose="02020603050405020304" pitchFamily="18" charset="0"/>
                        </a:rPr>
                        <a:t>(4) Radio receivers, including amplifying and public address equipment. </a:t>
                      </a:r>
                    </a:p>
                    <a:p>
                      <a:pPr marL="0" indent="0">
                        <a:buNone/>
                      </a:pPr>
                      <a:r>
                        <a:rPr lang="en-US" sz="2000" dirty="0">
                          <a:latin typeface="Times New Roman" panose="02020603050405020304" pitchFamily="18" charset="0"/>
                          <a:cs typeface="Times New Roman" panose="02020603050405020304" pitchFamily="18" charset="0"/>
                        </a:rPr>
                        <a:t>(5) Television sets. </a:t>
                      </a:r>
                    </a:p>
                    <a:p>
                      <a:pPr marL="0" indent="0">
                        <a:buNone/>
                      </a:pPr>
                      <a:r>
                        <a:rPr lang="en-US" sz="2000" dirty="0">
                          <a:latin typeface="Times New Roman" panose="02020603050405020304" pitchFamily="18" charset="0"/>
                          <a:cs typeface="Times New Roman" panose="02020603050405020304" pitchFamily="18" charset="0"/>
                        </a:rPr>
                        <a:t>(6) Teleprinters  </a:t>
                      </a:r>
                      <a:endParaRPr lang="en-IN" sz="2000" b="0" dirty="0">
                        <a:latin typeface="Times New Roman" panose="02020603050405020304" pitchFamily="18" charset="0"/>
                        <a:cs typeface="Times New Roman" panose="02020603050405020304" pitchFamily="18" charset="0"/>
                      </a:endParaRPr>
                    </a:p>
                  </a:txBody>
                  <a:tcPr marT="45728" marB="45728"/>
                </a:tc>
                <a:extLst>
                  <a:ext uri="{0D108BD9-81ED-4DB2-BD59-A6C34878D82A}">
                    <a16:rowId xmlns:a16="http://schemas.microsoft.com/office/drawing/2014/main" val="10000"/>
                  </a:ext>
                </a:extLst>
              </a:tr>
              <a:tr h="385274">
                <a:tc>
                  <a:txBody>
                    <a:bodyPr/>
                    <a:lstStyle/>
                    <a:p>
                      <a:r>
                        <a:rPr lang="en-US" sz="2000" dirty="0">
                          <a:latin typeface="Times New Roman" panose="02020603050405020304" pitchFamily="18" charset="0"/>
                          <a:cs typeface="Times New Roman" panose="02020603050405020304" pitchFamily="18" charset="0"/>
                        </a:rPr>
                        <a:t>7.</a:t>
                      </a:r>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r>
                        <a:rPr lang="en-IN" sz="2000" b="1" dirty="0">
                          <a:latin typeface="Times New Roman" panose="02020603050405020304" pitchFamily="18" charset="0"/>
                          <a:cs typeface="Times New Roman" panose="02020603050405020304" pitchFamily="18" charset="0"/>
                        </a:rPr>
                        <a:t>TRANSPORTATION:</a:t>
                      </a:r>
                    </a:p>
                  </a:txBody>
                  <a:tcPr marT="45728" marB="45728"/>
                </a:tc>
                <a:extLst>
                  <a:ext uri="{0D108BD9-81ED-4DB2-BD59-A6C34878D82A}">
                    <a16:rowId xmlns:a16="http://schemas.microsoft.com/office/drawing/2014/main" val="10001"/>
                  </a:ext>
                </a:extLst>
              </a:tr>
              <a:tr h="2338083">
                <a:tc>
                  <a:txBody>
                    <a:bodyPr/>
                    <a:lstStyle/>
                    <a:p>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Aircraft. </a:t>
                      </a:r>
                    </a:p>
                    <a:p>
                      <a:pPr marL="0" indent="0">
                        <a:buNone/>
                      </a:pPr>
                      <a:r>
                        <a:rPr lang="en-US" sz="2000" dirty="0">
                          <a:latin typeface="Times New Roman" panose="02020603050405020304" pitchFamily="18" charset="0"/>
                          <a:cs typeface="Times New Roman" panose="02020603050405020304" pitchFamily="18" charset="0"/>
                        </a:rPr>
                        <a:t>(2) Ships and other vessels drawn by power. </a:t>
                      </a:r>
                    </a:p>
                    <a:p>
                      <a:pPr marL="0" indent="0">
                        <a:buNone/>
                      </a:pPr>
                      <a:r>
                        <a:rPr lang="en-US" sz="2000" dirty="0">
                          <a:latin typeface="Times New Roman" panose="02020603050405020304" pitchFamily="18" charset="0"/>
                          <a:cs typeface="Times New Roman" panose="02020603050405020304" pitchFamily="18" charset="0"/>
                        </a:rPr>
                        <a:t>(3) Railway locomotives. </a:t>
                      </a:r>
                    </a:p>
                    <a:p>
                      <a:pPr marL="0" indent="0">
                        <a:buNone/>
                      </a:pPr>
                      <a:r>
                        <a:rPr lang="en-US" sz="2000" dirty="0">
                          <a:latin typeface="Times New Roman" panose="02020603050405020304" pitchFamily="18" charset="0"/>
                          <a:cs typeface="Times New Roman" panose="02020603050405020304" pitchFamily="18" charset="0"/>
                        </a:rPr>
                        <a:t>(4) Railway rolling stock. </a:t>
                      </a:r>
                    </a:p>
                    <a:p>
                      <a:pPr marL="0" indent="0">
                        <a:buNone/>
                      </a:pPr>
                      <a:r>
                        <a:rPr lang="en-US" sz="2000" dirty="0">
                          <a:latin typeface="Times New Roman" panose="02020603050405020304" pitchFamily="18" charset="0"/>
                          <a:cs typeface="Times New Roman" panose="02020603050405020304" pitchFamily="18" charset="0"/>
                        </a:rPr>
                        <a:t>(5) Automobiles (motor cars, buses, trucks, motor cycles, scooters and the like). </a:t>
                      </a:r>
                    </a:p>
                    <a:p>
                      <a:pPr marL="0" indent="0">
                        <a:buNone/>
                      </a:pPr>
                      <a:r>
                        <a:rPr lang="en-US" sz="2000" dirty="0">
                          <a:latin typeface="Times New Roman" panose="02020603050405020304" pitchFamily="18" charset="0"/>
                          <a:cs typeface="Times New Roman" panose="02020603050405020304" pitchFamily="18" charset="0"/>
                        </a:rPr>
                        <a:t>(6) Bicycles. </a:t>
                      </a:r>
                    </a:p>
                    <a:p>
                      <a:pPr marL="0" indent="0">
                        <a:buNone/>
                      </a:pPr>
                      <a:r>
                        <a:rPr lang="en-US" sz="2000" dirty="0">
                          <a:latin typeface="Times New Roman" panose="02020603050405020304" pitchFamily="18" charset="0"/>
                          <a:cs typeface="Times New Roman" panose="02020603050405020304" pitchFamily="18" charset="0"/>
                        </a:rPr>
                        <a:t>(7) Others such as fork lift trucks and the like.</a:t>
                      </a:r>
                      <a:endParaRPr lang="en-IN" sz="2000" b="1" dirty="0">
                        <a:latin typeface="Times New Roman" panose="02020603050405020304" pitchFamily="18" charset="0"/>
                        <a:cs typeface="Times New Roman" panose="02020603050405020304" pitchFamily="18" charset="0"/>
                      </a:endParaRPr>
                    </a:p>
                  </a:txBody>
                  <a:tcPr marT="45728" marB="45728"/>
                </a:tc>
                <a:extLst>
                  <a:ext uri="{0D108BD9-81ED-4DB2-BD59-A6C34878D82A}">
                    <a16:rowId xmlns:a16="http://schemas.microsoft.com/office/drawing/2014/main" val="10002"/>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535593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75486855"/>
              </p:ext>
            </p:extLst>
          </p:nvPr>
        </p:nvGraphicFramePr>
        <p:xfrm>
          <a:off x="418011" y="418148"/>
          <a:ext cx="11299372" cy="4541532"/>
        </p:xfrm>
        <a:graphic>
          <a:graphicData uri="http://schemas.openxmlformats.org/drawingml/2006/table">
            <a:tbl>
              <a:tblPr firstRow="1" bandRow="1">
                <a:tableStyleId>{5940675A-B579-460E-94D1-54222C63F5DA}</a:tableStyleId>
              </a:tblPr>
              <a:tblGrid>
                <a:gridCol w="548513">
                  <a:extLst>
                    <a:ext uri="{9D8B030D-6E8A-4147-A177-3AD203B41FA5}">
                      <a16:colId xmlns:a16="http://schemas.microsoft.com/office/drawing/2014/main" val="20000"/>
                    </a:ext>
                  </a:extLst>
                </a:gridCol>
                <a:gridCol w="10750859">
                  <a:extLst>
                    <a:ext uri="{9D8B030D-6E8A-4147-A177-3AD203B41FA5}">
                      <a16:colId xmlns:a16="http://schemas.microsoft.com/office/drawing/2014/main" val="20001"/>
                    </a:ext>
                  </a:extLst>
                </a:gridCol>
              </a:tblGrid>
              <a:tr h="365776">
                <a:tc>
                  <a:txBody>
                    <a:bodyPr/>
                    <a:lstStyle/>
                    <a:p>
                      <a:r>
                        <a:rPr lang="en-US" sz="2000" b="1" dirty="0">
                          <a:latin typeface="Times New Roman" panose="02020603050405020304" pitchFamily="18" charset="0"/>
                          <a:cs typeface="Times New Roman" panose="02020603050405020304" pitchFamily="18" charset="0"/>
                        </a:rPr>
                        <a:t>8</a:t>
                      </a:r>
                      <a:endParaRPr lang="en-IN" sz="2000" b="1" dirty="0">
                        <a:latin typeface="Times New Roman" panose="02020603050405020304" pitchFamily="18" charset="0"/>
                        <a:cs typeface="Times New Roman" panose="02020603050405020304" pitchFamily="18" charset="0"/>
                      </a:endParaRPr>
                    </a:p>
                  </a:txBody>
                  <a:tcPr marT="45722" marB="45722"/>
                </a:tc>
                <a:tc>
                  <a:txBody>
                    <a:bodyPr/>
                    <a:lstStyle/>
                    <a:p>
                      <a:r>
                        <a:rPr lang="en-IN" sz="2000" b="1" dirty="0">
                          <a:latin typeface="Times New Roman" panose="02020603050405020304" pitchFamily="18" charset="0"/>
                          <a:cs typeface="Times New Roman" panose="02020603050405020304" pitchFamily="18" charset="0"/>
                        </a:rPr>
                        <a:t>INDUSTRIAL MACHINERY:</a:t>
                      </a:r>
                    </a:p>
                  </a:txBody>
                  <a:tcPr marT="45722" marB="45722"/>
                </a:tc>
                <a:extLst>
                  <a:ext uri="{0D108BD9-81ED-4DB2-BD59-A6C34878D82A}">
                    <a16:rowId xmlns:a16="http://schemas.microsoft.com/office/drawing/2014/main" val="10000"/>
                  </a:ext>
                </a:extLst>
              </a:tr>
              <a:tr h="376708">
                <a:tc>
                  <a:txBody>
                    <a:bodyPr/>
                    <a:lstStyle/>
                    <a:p>
                      <a:endParaRPr lang="en-IN" sz="2000" b="1" dirty="0">
                        <a:latin typeface="Times New Roman" panose="02020603050405020304" pitchFamily="18" charset="0"/>
                        <a:cs typeface="Times New Roman" panose="02020603050405020304" pitchFamily="18" charset="0"/>
                      </a:endParaRPr>
                    </a:p>
                  </a:txBody>
                  <a:tcPr marT="45722" marB="45722"/>
                </a:tc>
                <a:tc>
                  <a:txBody>
                    <a:bodyPr/>
                    <a:lstStyle/>
                    <a:p>
                      <a:r>
                        <a:rPr lang="en-US" sz="2000" b="1" dirty="0">
                          <a:latin typeface="Times New Roman" panose="02020603050405020304" pitchFamily="18" charset="0"/>
                          <a:cs typeface="Times New Roman" panose="02020603050405020304" pitchFamily="18" charset="0"/>
                        </a:rPr>
                        <a:t>A. Major items of </a:t>
                      </a:r>
                      <a:r>
                        <a:rPr lang="en-US" sz="2000" b="1" dirty="0" err="1">
                          <a:latin typeface="Times New Roman" panose="02020603050405020304" pitchFamily="18" charset="0"/>
                          <a:cs typeface="Times New Roman" panose="02020603050405020304" pitchFamily="18" charset="0"/>
                        </a:rPr>
                        <a:t>specialised</a:t>
                      </a:r>
                      <a:r>
                        <a:rPr lang="en-US" sz="2000" b="1" dirty="0">
                          <a:latin typeface="Times New Roman" panose="02020603050405020304" pitchFamily="18" charset="0"/>
                          <a:cs typeface="Times New Roman" panose="02020603050405020304" pitchFamily="18" charset="0"/>
                        </a:rPr>
                        <a:t> equipment used in specific industries:</a:t>
                      </a:r>
                      <a:endParaRPr lang="en-IN" sz="2000" b="1" dirty="0">
                        <a:latin typeface="Times New Roman" panose="02020603050405020304" pitchFamily="18" charset="0"/>
                        <a:cs typeface="Times New Roman" panose="02020603050405020304" pitchFamily="18" charset="0"/>
                      </a:endParaRPr>
                    </a:p>
                  </a:txBody>
                  <a:tcPr marT="45722" marB="45722"/>
                </a:tc>
                <a:extLst>
                  <a:ext uri="{0D108BD9-81ED-4DB2-BD59-A6C34878D82A}">
                    <a16:rowId xmlns:a16="http://schemas.microsoft.com/office/drawing/2014/main" val="10001"/>
                  </a:ext>
                </a:extLst>
              </a:tr>
              <a:tr h="3383428">
                <a:tc>
                  <a:txBody>
                    <a:bodyPr/>
                    <a:lstStyle/>
                    <a:p>
                      <a:endParaRPr lang="en-IN" sz="2000" b="0" dirty="0">
                        <a:latin typeface="Times New Roman" panose="02020603050405020304" pitchFamily="18" charset="0"/>
                        <a:cs typeface="Times New Roman" panose="02020603050405020304" pitchFamily="18" charset="0"/>
                      </a:endParaRPr>
                    </a:p>
                  </a:txBody>
                  <a:tcPr marT="45722" marB="45722"/>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Textile machinery (such as spinning frames, carding machines </a:t>
                      </a:r>
                      <a:r>
                        <a:rPr lang="en-US" sz="2000" dirty="0" err="1">
                          <a:latin typeface="Times New Roman" panose="02020603050405020304" pitchFamily="18" charset="0"/>
                          <a:cs typeface="Times New Roman" panose="02020603050405020304" pitchFamily="18" charset="0"/>
                        </a:rPr>
                        <a:t>powerlooms</a:t>
                      </a:r>
                      <a:r>
                        <a:rPr lang="en-US" sz="2000" dirty="0">
                          <a:latin typeface="Times New Roman" panose="02020603050405020304" pitchFamily="18" charset="0"/>
                          <a:cs typeface="Times New Roman" panose="02020603050405020304" pitchFamily="18" charset="0"/>
                        </a:rPr>
                        <a:t> and the like) including textile accessories. </a:t>
                      </a:r>
                    </a:p>
                    <a:p>
                      <a:pPr marL="0" indent="0">
                        <a:buNone/>
                      </a:pPr>
                      <a:r>
                        <a:rPr lang="en-US" sz="2000" dirty="0">
                          <a:latin typeface="Times New Roman" panose="02020603050405020304" pitchFamily="18" charset="0"/>
                          <a:cs typeface="Times New Roman" panose="02020603050405020304" pitchFamily="18" charset="0"/>
                        </a:rPr>
                        <a:t>(2) Jute machinery. </a:t>
                      </a:r>
                    </a:p>
                    <a:p>
                      <a:pPr marL="0" indent="0">
                        <a:buNone/>
                      </a:pPr>
                      <a:r>
                        <a:rPr lang="en-US" sz="2000" dirty="0">
                          <a:latin typeface="Times New Roman" panose="02020603050405020304" pitchFamily="18" charset="0"/>
                          <a:cs typeface="Times New Roman" panose="02020603050405020304" pitchFamily="18" charset="0"/>
                        </a:rPr>
                        <a:t>(3) Rayon machinery. </a:t>
                      </a:r>
                    </a:p>
                    <a:p>
                      <a:pPr marL="0" indent="0">
                        <a:buNone/>
                      </a:pPr>
                      <a:r>
                        <a:rPr lang="en-US" sz="2000" dirty="0">
                          <a:latin typeface="Times New Roman" panose="02020603050405020304" pitchFamily="18" charset="0"/>
                          <a:cs typeface="Times New Roman" panose="02020603050405020304" pitchFamily="18" charset="0"/>
                        </a:rPr>
                        <a:t>(4) Sugar machinery. </a:t>
                      </a:r>
                    </a:p>
                    <a:p>
                      <a:pPr marL="0" indent="0">
                        <a:buNone/>
                      </a:pPr>
                      <a:r>
                        <a:rPr lang="en-US" sz="2000" dirty="0">
                          <a:latin typeface="Times New Roman" panose="02020603050405020304" pitchFamily="18" charset="0"/>
                          <a:cs typeface="Times New Roman" panose="02020603050405020304" pitchFamily="18" charset="0"/>
                        </a:rPr>
                        <a:t>(5) Tea machinery. </a:t>
                      </a:r>
                    </a:p>
                    <a:p>
                      <a:pPr marL="0" indent="0">
                        <a:buNone/>
                      </a:pPr>
                      <a:r>
                        <a:rPr lang="en-US" sz="2000" dirty="0">
                          <a:latin typeface="Times New Roman" panose="02020603050405020304" pitchFamily="18" charset="0"/>
                          <a:cs typeface="Times New Roman" panose="02020603050405020304" pitchFamily="18" charset="0"/>
                        </a:rPr>
                        <a:t>(6) Mining machinery. </a:t>
                      </a:r>
                    </a:p>
                    <a:p>
                      <a:pPr marL="0" indent="0">
                        <a:buNone/>
                      </a:pPr>
                      <a:r>
                        <a:rPr lang="en-US" sz="2000" dirty="0">
                          <a:latin typeface="Times New Roman" panose="02020603050405020304" pitchFamily="18" charset="0"/>
                          <a:cs typeface="Times New Roman" panose="02020603050405020304" pitchFamily="18" charset="0"/>
                        </a:rPr>
                        <a:t>(7) Metallurgical machinery. </a:t>
                      </a:r>
                    </a:p>
                    <a:p>
                      <a:pPr marL="0" indent="0">
                        <a:buNone/>
                      </a:pPr>
                      <a:r>
                        <a:rPr lang="en-US" sz="2000" dirty="0">
                          <a:latin typeface="Times New Roman" panose="02020603050405020304" pitchFamily="18" charset="0"/>
                          <a:cs typeface="Times New Roman" panose="02020603050405020304" pitchFamily="18" charset="0"/>
                        </a:rPr>
                        <a:t>(8) Cement machinery. </a:t>
                      </a:r>
                    </a:p>
                    <a:p>
                      <a:pPr marL="0" indent="0">
                        <a:buNone/>
                      </a:pPr>
                      <a:r>
                        <a:rPr lang="en-US" sz="2000" dirty="0">
                          <a:latin typeface="Times New Roman" panose="02020603050405020304" pitchFamily="18" charset="0"/>
                          <a:cs typeface="Times New Roman" panose="02020603050405020304" pitchFamily="18" charset="0"/>
                        </a:rPr>
                        <a:t>(9) Chemical machinery. </a:t>
                      </a:r>
                    </a:p>
                    <a:p>
                      <a:pPr marL="0" indent="0">
                        <a:buNone/>
                      </a:pPr>
                      <a:r>
                        <a:rPr lang="en-US" sz="2000" dirty="0">
                          <a:latin typeface="Times New Roman" panose="02020603050405020304" pitchFamily="18" charset="0"/>
                          <a:cs typeface="Times New Roman" panose="02020603050405020304" pitchFamily="18" charset="0"/>
                        </a:rPr>
                        <a:t>(10) Pharmaceuticals machinery. </a:t>
                      </a:r>
                    </a:p>
                    <a:p>
                      <a:pPr marL="0" indent="0">
                        <a:buNone/>
                      </a:pPr>
                      <a:r>
                        <a:rPr lang="en-US" sz="2000" dirty="0">
                          <a:latin typeface="Times New Roman" panose="02020603050405020304" pitchFamily="18" charset="0"/>
                          <a:cs typeface="Times New Roman" panose="02020603050405020304" pitchFamily="18" charset="0"/>
                        </a:rPr>
                        <a:t>(11) Paper machinery. </a:t>
                      </a:r>
                      <a:endParaRPr lang="en-IN" sz="2000" b="0" dirty="0">
                        <a:latin typeface="Times New Roman" panose="02020603050405020304" pitchFamily="18" charset="0"/>
                        <a:cs typeface="Times New Roman" panose="02020603050405020304" pitchFamily="18" charset="0"/>
                      </a:endParaRPr>
                    </a:p>
                  </a:txBody>
                  <a:tcPr marT="45722" marB="45722"/>
                </a:tc>
                <a:extLst>
                  <a:ext uri="{0D108BD9-81ED-4DB2-BD59-A6C34878D82A}">
                    <a16:rowId xmlns:a16="http://schemas.microsoft.com/office/drawing/2014/main" val="10002"/>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789487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11127448"/>
              </p:ext>
            </p:extLst>
          </p:nvPr>
        </p:nvGraphicFramePr>
        <p:xfrm>
          <a:off x="574766" y="405086"/>
          <a:ext cx="11155680" cy="5158632"/>
        </p:xfrm>
        <a:graphic>
          <a:graphicData uri="http://schemas.openxmlformats.org/drawingml/2006/table">
            <a:tbl>
              <a:tblPr firstRow="1" bandRow="1">
                <a:tableStyleId>{5940675A-B579-460E-94D1-54222C63F5DA}</a:tableStyleId>
              </a:tblPr>
              <a:tblGrid>
                <a:gridCol w="541538">
                  <a:extLst>
                    <a:ext uri="{9D8B030D-6E8A-4147-A177-3AD203B41FA5}">
                      <a16:colId xmlns:a16="http://schemas.microsoft.com/office/drawing/2014/main" val="20000"/>
                    </a:ext>
                  </a:extLst>
                </a:gridCol>
                <a:gridCol w="10614142">
                  <a:extLst>
                    <a:ext uri="{9D8B030D-6E8A-4147-A177-3AD203B41FA5}">
                      <a16:colId xmlns:a16="http://schemas.microsoft.com/office/drawing/2014/main" val="20001"/>
                    </a:ext>
                  </a:extLst>
                </a:gridCol>
              </a:tblGrid>
              <a:tr h="636797">
                <a:tc>
                  <a:txBody>
                    <a:bodyPr/>
                    <a:lstStyle/>
                    <a:p>
                      <a:endParaRPr lang="en-IN" sz="2000" b="0" dirty="0">
                        <a:latin typeface="Times New Roman" panose="02020603050405020304" pitchFamily="18" charset="0"/>
                        <a:cs typeface="Times New Roman" panose="02020603050405020304" pitchFamily="18" charset="0"/>
                      </a:endParaRPr>
                    </a:p>
                  </a:txBody>
                  <a:tcPr marT="45726" marB="45726"/>
                </a:tc>
                <a:tc>
                  <a:txBody>
                    <a:bodyPr/>
                    <a:lstStyle/>
                    <a:p>
                      <a:r>
                        <a:rPr lang="en-US" sz="2000" b="1" dirty="0">
                          <a:latin typeface="Times New Roman" panose="02020603050405020304" pitchFamily="18" charset="0"/>
                          <a:cs typeface="Times New Roman" panose="02020603050405020304" pitchFamily="18" charset="0"/>
                        </a:rPr>
                        <a:t>B. General items of machinery used in several industries, such as the equipment required for various "unit processes": </a:t>
                      </a:r>
                      <a:endParaRPr lang="en-IN" sz="2000" b="1" dirty="0">
                        <a:latin typeface="Times New Roman" panose="02020603050405020304" pitchFamily="18" charset="0"/>
                        <a:cs typeface="Times New Roman" panose="02020603050405020304" pitchFamily="18" charset="0"/>
                      </a:endParaRPr>
                    </a:p>
                  </a:txBody>
                  <a:tcPr marT="45726" marB="45726"/>
                </a:tc>
                <a:extLst>
                  <a:ext uri="{0D108BD9-81ED-4DB2-BD59-A6C34878D82A}">
                    <a16:rowId xmlns:a16="http://schemas.microsoft.com/office/drawing/2014/main" val="10000"/>
                  </a:ext>
                </a:extLst>
              </a:tr>
              <a:tr h="4457580">
                <a:tc>
                  <a:txBody>
                    <a:bodyPr/>
                    <a:lstStyle/>
                    <a:p>
                      <a:endParaRPr lang="en-IN" sz="2000" b="0" dirty="0">
                        <a:latin typeface="Times New Roman" panose="02020603050405020304" pitchFamily="18" charset="0"/>
                        <a:cs typeface="Times New Roman" panose="02020603050405020304" pitchFamily="18" charset="0"/>
                      </a:endParaRPr>
                    </a:p>
                  </a:txBody>
                  <a:tcPr marT="45726" marB="45726"/>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Size reduction equipment - crushers, ball mills and the like. </a:t>
                      </a:r>
                    </a:p>
                    <a:p>
                      <a:pPr marL="0" indent="0">
                        <a:buNone/>
                      </a:pPr>
                      <a:r>
                        <a:rPr lang="en-US" sz="2000" dirty="0">
                          <a:latin typeface="Times New Roman" panose="02020603050405020304" pitchFamily="18" charset="0"/>
                          <a:cs typeface="Times New Roman" panose="02020603050405020304" pitchFamily="18" charset="0"/>
                        </a:rPr>
                        <a:t>(2) Conveying equipment- bucket elevators, skip hoist, cranes, derrick and the like. </a:t>
                      </a:r>
                    </a:p>
                    <a:p>
                      <a:pPr marL="0" indent="0">
                        <a:buNone/>
                      </a:pPr>
                      <a:r>
                        <a:rPr lang="en-US" sz="2000" dirty="0">
                          <a:latin typeface="Times New Roman" panose="02020603050405020304" pitchFamily="18" charset="0"/>
                          <a:cs typeface="Times New Roman" panose="02020603050405020304" pitchFamily="18" charset="0"/>
                        </a:rPr>
                        <a:t>(3) Size separation units-screens, classifiers and the like. </a:t>
                      </a:r>
                    </a:p>
                    <a:p>
                      <a:pPr marL="0" indent="0">
                        <a:buNone/>
                      </a:pPr>
                      <a:r>
                        <a:rPr lang="en-US" sz="2000" dirty="0">
                          <a:latin typeface="Times New Roman" panose="02020603050405020304" pitchFamily="18" charset="0"/>
                          <a:cs typeface="Times New Roman" panose="02020603050405020304" pitchFamily="18" charset="0"/>
                        </a:rPr>
                        <a:t>(4) Mixers and reactors-kneading mills, turbo mixers and the like. </a:t>
                      </a:r>
                    </a:p>
                    <a:p>
                      <a:pPr marL="0" indent="0">
                        <a:buNone/>
                      </a:pPr>
                      <a:r>
                        <a:rPr lang="en-US" sz="2000" dirty="0">
                          <a:latin typeface="Times New Roman" panose="02020603050405020304" pitchFamily="18" charset="0"/>
                          <a:cs typeface="Times New Roman" panose="02020603050405020304" pitchFamily="18" charset="0"/>
                        </a:rPr>
                        <a:t>(5) Filtration equipment-filter presses, rotary filters and the like. </a:t>
                      </a:r>
                    </a:p>
                    <a:p>
                      <a:pPr marL="0" indent="0">
                        <a:buNone/>
                      </a:pPr>
                      <a:r>
                        <a:rPr lang="en-US" sz="2000" dirty="0">
                          <a:latin typeface="Times New Roman" panose="02020603050405020304" pitchFamily="18" charset="0"/>
                          <a:cs typeface="Times New Roman" panose="02020603050405020304" pitchFamily="18" charset="0"/>
                        </a:rPr>
                        <a:t>(6) Centrifugal machines. </a:t>
                      </a:r>
                    </a:p>
                    <a:p>
                      <a:pPr marL="0" indent="0">
                        <a:buNone/>
                      </a:pPr>
                      <a:r>
                        <a:rPr lang="en-US" sz="2000" dirty="0">
                          <a:latin typeface="Times New Roman" panose="02020603050405020304" pitchFamily="18" charset="0"/>
                          <a:cs typeface="Times New Roman" panose="02020603050405020304" pitchFamily="18" charset="0"/>
                        </a:rPr>
                        <a:t>(7) Evaporators. </a:t>
                      </a:r>
                    </a:p>
                    <a:p>
                      <a:pPr marL="0" indent="0">
                        <a:buNone/>
                      </a:pPr>
                      <a:r>
                        <a:rPr lang="en-US" sz="2000" dirty="0">
                          <a:latin typeface="Times New Roman" panose="02020603050405020304" pitchFamily="18" charset="0"/>
                          <a:cs typeface="Times New Roman" panose="02020603050405020304" pitchFamily="18" charset="0"/>
                        </a:rPr>
                        <a:t>(8) Distillation equipment. </a:t>
                      </a:r>
                    </a:p>
                    <a:p>
                      <a:pPr marL="0" indent="0">
                        <a:buNone/>
                      </a:pPr>
                      <a:r>
                        <a:rPr lang="en-US" sz="2000" dirty="0">
                          <a:latin typeface="Times New Roman" panose="02020603050405020304" pitchFamily="18" charset="0"/>
                          <a:cs typeface="Times New Roman" panose="02020603050405020304" pitchFamily="18" charset="0"/>
                        </a:rPr>
                        <a:t>(9) </a:t>
                      </a:r>
                      <a:r>
                        <a:rPr lang="en-US" sz="2000" dirty="0" err="1">
                          <a:latin typeface="Times New Roman" panose="02020603050405020304" pitchFamily="18" charset="0"/>
                          <a:cs typeface="Times New Roman" panose="02020603050405020304" pitchFamily="18" charset="0"/>
                        </a:rPr>
                        <a:t>Crystallisers</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(10) Driers. </a:t>
                      </a:r>
                    </a:p>
                    <a:p>
                      <a:pPr marL="0" indent="0">
                        <a:buNone/>
                      </a:pPr>
                      <a:r>
                        <a:rPr lang="en-US" sz="2000" dirty="0">
                          <a:latin typeface="Times New Roman" panose="02020603050405020304" pitchFamily="18" charset="0"/>
                          <a:cs typeface="Times New Roman" panose="02020603050405020304" pitchFamily="18" charset="0"/>
                        </a:rPr>
                        <a:t>(11) Power driven pumps-reciprocating, centrifugal and the like. </a:t>
                      </a:r>
                    </a:p>
                    <a:p>
                      <a:pPr marL="0" indent="0">
                        <a:buNone/>
                      </a:pPr>
                      <a:r>
                        <a:rPr lang="en-US" sz="2000" dirty="0">
                          <a:latin typeface="Times New Roman" panose="02020603050405020304" pitchFamily="18" charset="0"/>
                          <a:cs typeface="Times New Roman" panose="02020603050405020304" pitchFamily="18" charset="0"/>
                        </a:rPr>
                        <a:t>(12) Air and gas compressors and vacuum pipes (excluding electrical furnaces). </a:t>
                      </a:r>
                    </a:p>
                    <a:p>
                      <a:pPr marL="0" indent="0">
                        <a:buNone/>
                      </a:pPr>
                      <a:r>
                        <a:rPr lang="en-US" sz="2000" dirty="0">
                          <a:latin typeface="Times New Roman" panose="02020603050405020304" pitchFamily="18" charset="0"/>
                          <a:cs typeface="Times New Roman" panose="02020603050405020304" pitchFamily="18" charset="0"/>
                        </a:rPr>
                        <a:t>(13) Refrigeration plants for industrial use. </a:t>
                      </a:r>
                    </a:p>
                    <a:p>
                      <a:pPr marL="0" indent="0">
                        <a:buNone/>
                      </a:pPr>
                      <a:r>
                        <a:rPr lang="en-US" sz="2000" dirty="0">
                          <a:latin typeface="Times New Roman" panose="02020603050405020304" pitchFamily="18" charset="0"/>
                          <a:cs typeface="Times New Roman" panose="02020603050405020304" pitchFamily="18" charset="0"/>
                        </a:rPr>
                        <a:t>(14) Firefighting equipment and appliances including fire engines.</a:t>
                      </a:r>
                      <a:endParaRPr lang="en-IN" sz="2000" b="0" dirty="0">
                        <a:latin typeface="Times New Roman" panose="02020603050405020304" pitchFamily="18" charset="0"/>
                        <a:cs typeface="Times New Roman" panose="02020603050405020304" pitchFamily="18" charset="0"/>
                      </a:endParaRPr>
                    </a:p>
                  </a:txBody>
                  <a:tcPr marT="45726" marB="45726"/>
                </a:tc>
                <a:extLst>
                  <a:ext uri="{0D108BD9-81ED-4DB2-BD59-A6C34878D82A}">
                    <a16:rowId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816727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62642331"/>
              </p:ext>
            </p:extLst>
          </p:nvPr>
        </p:nvGraphicFramePr>
        <p:xfrm>
          <a:off x="535576" y="274455"/>
          <a:ext cx="11168743" cy="4206288"/>
        </p:xfrm>
        <a:graphic>
          <a:graphicData uri="http://schemas.openxmlformats.org/drawingml/2006/table">
            <a:tbl>
              <a:tblPr firstRow="1" bandRow="1">
                <a:tableStyleId>{5940675A-B579-460E-94D1-54222C63F5DA}</a:tableStyleId>
              </a:tblPr>
              <a:tblGrid>
                <a:gridCol w="650606">
                  <a:extLst>
                    <a:ext uri="{9D8B030D-6E8A-4147-A177-3AD203B41FA5}">
                      <a16:colId xmlns:a16="http://schemas.microsoft.com/office/drawing/2014/main" val="20000"/>
                    </a:ext>
                  </a:extLst>
                </a:gridCol>
                <a:gridCol w="10518137">
                  <a:extLst>
                    <a:ext uri="{9D8B030D-6E8A-4147-A177-3AD203B41FA5}">
                      <a16:colId xmlns:a16="http://schemas.microsoft.com/office/drawing/2014/main" val="20001"/>
                    </a:ext>
                  </a:extLst>
                </a:gridCol>
              </a:tblGrid>
              <a:tr h="365789">
                <a:tc>
                  <a:txBody>
                    <a:bodyPr/>
                    <a:lstStyle/>
                    <a:p>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r>
                        <a:rPr lang="en-US" sz="2000" b="1" dirty="0">
                          <a:latin typeface="Times New Roman" panose="02020603050405020304" pitchFamily="18" charset="0"/>
                          <a:cs typeface="Times New Roman" panose="02020603050405020304" pitchFamily="18" charset="0"/>
                        </a:rPr>
                        <a:t>C. Other items of industrial Machinery:</a:t>
                      </a:r>
                      <a:endParaRPr lang="en-IN" sz="2000" b="1"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val="10000"/>
                  </a:ext>
                </a:extLst>
              </a:tr>
              <a:tr h="914473">
                <a:tc>
                  <a:txBody>
                    <a:bodyPr/>
                    <a:lstStyle/>
                    <a:p>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Ball, roller and tapered bearings. </a:t>
                      </a:r>
                    </a:p>
                    <a:p>
                      <a:pPr marL="0" indent="0">
                        <a:buNone/>
                      </a:pPr>
                      <a:r>
                        <a:rPr lang="en-US" sz="2000" dirty="0">
                          <a:latin typeface="Times New Roman" panose="02020603050405020304" pitchFamily="18" charset="0"/>
                          <a:cs typeface="Times New Roman" panose="02020603050405020304" pitchFamily="18" charset="0"/>
                        </a:rPr>
                        <a:t>(2) Speed reduction units. </a:t>
                      </a:r>
                    </a:p>
                    <a:p>
                      <a:pPr marL="0" indent="0">
                        <a:buNone/>
                      </a:pPr>
                      <a:r>
                        <a:rPr lang="en-US" sz="2000" dirty="0">
                          <a:latin typeface="Times New Roman" panose="02020603050405020304" pitchFamily="18" charset="0"/>
                          <a:cs typeface="Times New Roman" panose="02020603050405020304" pitchFamily="18" charset="0"/>
                        </a:rPr>
                        <a:t>(3) Grinding wheels and abrasives. </a:t>
                      </a:r>
                      <a:endParaRPr lang="en-IN" sz="2000" b="0"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val="10001"/>
                  </a:ext>
                </a:extLst>
              </a:tr>
              <a:tr h="640131">
                <a:tc>
                  <a:txBody>
                    <a:bodyPr/>
                    <a:lstStyle/>
                    <a:p>
                      <a:r>
                        <a:rPr lang="en-US" sz="2000" dirty="0">
                          <a:latin typeface="Times New Roman" panose="02020603050405020304" pitchFamily="18" charset="0"/>
                          <a:cs typeface="Times New Roman" panose="02020603050405020304" pitchFamily="18" charset="0"/>
                        </a:rPr>
                        <a:t>9</a:t>
                      </a:r>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0" indent="0">
                        <a:buNone/>
                      </a:pPr>
                      <a:r>
                        <a:rPr lang="en-IN" sz="2000" b="1" dirty="0">
                          <a:latin typeface="Times New Roman" panose="02020603050405020304" pitchFamily="18" charset="0"/>
                          <a:cs typeface="Times New Roman" panose="02020603050405020304" pitchFamily="18" charset="0"/>
                        </a:rPr>
                        <a:t>MACHINE TOOLS:</a:t>
                      </a:r>
                    </a:p>
                    <a:p>
                      <a:pPr marL="0" indent="0">
                        <a:buNone/>
                      </a:pPr>
                      <a:r>
                        <a:rPr lang="en-IN" sz="2000" dirty="0">
                          <a:latin typeface="Times New Roman" panose="02020603050405020304" pitchFamily="18" charset="0"/>
                          <a:cs typeface="Times New Roman" panose="02020603050405020304" pitchFamily="18" charset="0"/>
                        </a:rPr>
                        <a:t>(1) Machine Tools.  </a:t>
                      </a:r>
                      <a:endParaRPr lang="en-IN" sz="2000" b="0"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val="10002"/>
                  </a:ext>
                </a:extLst>
              </a:tr>
              <a:tr h="376721">
                <a:tc>
                  <a:txBody>
                    <a:bodyPr/>
                    <a:lstStyle/>
                    <a:p>
                      <a:r>
                        <a:rPr lang="en-US" sz="2000" dirty="0">
                          <a:latin typeface="Times New Roman" panose="02020603050405020304" pitchFamily="18" charset="0"/>
                          <a:cs typeface="Times New Roman" panose="02020603050405020304" pitchFamily="18" charset="0"/>
                        </a:rPr>
                        <a:t>10</a:t>
                      </a:r>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0" indent="0">
                        <a:buNone/>
                      </a:pPr>
                      <a:r>
                        <a:rPr lang="en-IN" sz="2000" b="1" dirty="0">
                          <a:latin typeface="Times New Roman" panose="02020603050405020304" pitchFamily="18" charset="0"/>
                          <a:cs typeface="Times New Roman" panose="02020603050405020304" pitchFamily="18" charset="0"/>
                        </a:rPr>
                        <a:t>AGRICULTURAL MACHINERY:</a:t>
                      </a:r>
                    </a:p>
                  </a:txBody>
                  <a:tcPr marT="45724" marB="45724"/>
                </a:tc>
                <a:extLst>
                  <a:ext uri="{0D108BD9-81ED-4DB2-BD59-A6C34878D82A}">
                    <a16:rowId xmlns:a16="http://schemas.microsoft.com/office/drawing/2014/main" val="10003"/>
                  </a:ext>
                </a:extLst>
              </a:tr>
              <a:tr h="640131">
                <a:tc>
                  <a:txBody>
                    <a:bodyPr/>
                    <a:lstStyle/>
                    <a:p>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Tractors, </a:t>
                      </a:r>
                      <a:r>
                        <a:rPr lang="en-US" sz="2000" dirty="0" err="1">
                          <a:latin typeface="Times New Roman" panose="02020603050405020304" pitchFamily="18" charset="0"/>
                          <a:cs typeface="Times New Roman" panose="02020603050405020304" pitchFamily="18" charset="0"/>
                        </a:rPr>
                        <a:t>harvestors</a:t>
                      </a:r>
                      <a:r>
                        <a:rPr lang="en-US" sz="2000" dirty="0">
                          <a:latin typeface="Times New Roman" panose="02020603050405020304" pitchFamily="18" charset="0"/>
                          <a:cs typeface="Times New Roman" panose="02020603050405020304" pitchFamily="18" charset="0"/>
                        </a:rPr>
                        <a:t> and the like. </a:t>
                      </a:r>
                    </a:p>
                    <a:p>
                      <a:pPr marL="0" indent="0">
                        <a:buNone/>
                      </a:pPr>
                      <a:r>
                        <a:rPr lang="en-US" sz="2000" dirty="0">
                          <a:latin typeface="Times New Roman" panose="02020603050405020304" pitchFamily="18" charset="0"/>
                          <a:cs typeface="Times New Roman" panose="02020603050405020304" pitchFamily="18" charset="0"/>
                        </a:rPr>
                        <a:t>(2) Agricultural implements. </a:t>
                      </a:r>
                      <a:endParaRPr lang="en-IN" sz="2000" b="0"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val="10004"/>
                  </a:ext>
                </a:extLst>
              </a:tr>
              <a:tr h="914473">
                <a:tc>
                  <a:txBody>
                    <a:bodyPr/>
                    <a:lstStyle/>
                    <a:p>
                      <a:r>
                        <a:rPr lang="en-US" sz="2000" dirty="0">
                          <a:latin typeface="Times New Roman" panose="02020603050405020304" pitchFamily="18" charset="0"/>
                          <a:cs typeface="Times New Roman" panose="02020603050405020304" pitchFamily="18" charset="0"/>
                        </a:rPr>
                        <a:t>11</a:t>
                      </a:r>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0" indent="0">
                        <a:buNone/>
                      </a:pPr>
                      <a:r>
                        <a:rPr lang="en-IN" sz="2000" b="1" dirty="0">
                          <a:latin typeface="Times New Roman" panose="02020603050405020304" pitchFamily="18" charset="0"/>
                          <a:cs typeface="Times New Roman" panose="02020603050405020304" pitchFamily="18" charset="0"/>
                        </a:rPr>
                        <a:t>EARTH-MOVING MACHINERY: </a:t>
                      </a:r>
                    </a:p>
                    <a:p>
                      <a:pPr marL="0" indent="0">
                        <a:buNone/>
                      </a:pPr>
                      <a:r>
                        <a:rPr lang="en-US" sz="2000" dirty="0">
                          <a:latin typeface="Times New Roman" panose="02020603050405020304" pitchFamily="18" charset="0"/>
                          <a:cs typeface="Times New Roman" panose="02020603050405020304" pitchFamily="18" charset="0"/>
                        </a:rPr>
                        <a:t>Bulldozers, dumpers, scrapers, loaders, shovels, drag lines, bucket wheel excavators, road rollers and the like. </a:t>
                      </a:r>
                      <a:endParaRPr lang="en-IN" sz="2000" b="0"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588016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58649712"/>
              </p:ext>
            </p:extLst>
          </p:nvPr>
        </p:nvGraphicFramePr>
        <p:xfrm>
          <a:off x="535576" y="261446"/>
          <a:ext cx="11168743" cy="5368646"/>
        </p:xfrm>
        <a:graphic>
          <a:graphicData uri="http://schemas.openxmlformats.org/drawingml/2006/table">
            <a:tbl>
              <a:tblPr firstRow="1" bandRow="1">
                <a:tableStyleId>{5940675A-B579-460E-94D1-54222C63F5DA}</a:tableStyleId>
              </a:tblPr>
              <a:tblGrid>
                <a:gridCol w="650606">
                  <a:extLst>
                    <a:ext uri="{9D8B030D-6E8A-4147-A177-3AD203B41FA5}">
                      <a16:colId xmlns:a16="http://schemas.microsoft.com/office/drawing/2014/main" val="20000"/>
                    </a:ext>
                  </a:extLst>
                </a:gridCol>
                <a:gridCol w="10518137">
                  <a:extLst>
                    <a:ext uri="{9D8B030D-6E8A-4147-A177-3AD203B41FA5}">
                      <a16:colId xmlns:a16="http://schemas.microsoft.com/office/drawing/2014/main" val="20001"/>
                    </a:ext>
                  </a:extLst>
                </a:gridCol>
              </a:tblGrid>
              <a:tr h="430890">
                <a:tc>
                  <a:txBody>
                    <a:bodyPr/>
                    <a:lstStyle/>
                    <a:p>
                      <a:r>
                        <a:rPr lang="en-US" sz="2000" dirty="0">
                          <a:latin typeface="Times New Roman" panose="02020603050405020304" pitchFamily="18" charset="0"/>
                          <a:cs typeface="Times New Roman" panose="02020603050405020304" pitchFamily="18" charset="0"/>
                        </a:rPr>
                        <a:t>12</a:t>
                      </a:r>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0" indent="0">
                        <a:buNone/>
                      </a:pPr>
                      <a:r>
                        <a:rPr lang="en-US" sz="2000" b="1" dirty="0">
                          <a:latin typeface="Times New Roman" panose="02020603050405020304" pitchFamily="18" charset="0"/>
                          <a:cs typeface="Times New Roman" panose="02020603050405020304" pitchFamily="18" charset="0"/>
                        </a:rPr>
                        <a:t>MISCELLANEOUS MECHANICAL AND ENGINEERING INDUSTRIES: </a:t>
                      </a:r>
                      <a:endParaRPr lang="en-IN" sz="2000" b="1"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val="10000"/>
                  </a:ext>
                </a:extLst>
              </a:tr>
              <a:tr h="1737500">
                <a:tc>
                  <a:txBody>
                    <a:bodyPr/>
                    <a:lstStyle/>
                    <a:p>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Plastic </a:t>
                      </a:r>
                      <a:r>
                        <a:rPr lang="en-US" sz="2000" dirty="0" err="1">
                          <a:latin typeface="Times New Roman" panose="02020603050405020304" pitchFamily="18" charset="0"/>
                          <a:cs typeface="Times New Roman" panose="02020603050405020304" pitchFamily="18" charset="0"/>
                        </a:rPr>
                        <a:t>moulded</a:t>
                      </a:r>
                      <a:r>
                        <a:rPr lang="en-US" sz="2000" dirty="0">
                          <a:latin typeface="Times New Roman" panose="02020603050405020304" pitchFamily="18" charset="0"/>
                          <a:cs typeface="Times New Roman" panose="02020603050405020304" pitchFamily="18" charset="0"/>
                        </a:rPr>
                        <a:t> goods. </a:t>
                      </a:r>
                    </a:p>
                    <a:p>
                      <a:pPr marL="0" indent="0">
                        <a:buNone/>
                      </a:pPr>
                      <a:r>
                        <a:rPr lang="en-US" sz="2000" dirty="0">
                          <a:latin typeface="Times New Roman" panose="02020603050405020304" pitchFamily="18" charset="0"/>
                          <a:cs typeface="Times New Roman" panose="02020603050405020304" pitchFamily="18" charset="0"/>
                        </a:rPr>
                        <a:t>(2) Hand tools, small tools and the like. </a:t>
                      </a:r>
                    </a:p>
                    <a:p>
                      <a:pPr marL="0" indent="0">
                        <a:buNone/>
                      </a:pPr>
                      <a:r>
                        <a:rPr lang="en-US" sz="2000" dirty="0">
                          <a:latin typeface="Times New Roman" panose="02020603050405020304" pitchFamily="18" charset="0"/>
                          <a:cs typeface="Times New Roman" panose="02020603050405020304" pitchFamily="18" charset="0"/>
                        </a:rPr>
                        <a:t>(3) Razor blades. </a:t>
                      </a:r>
                    </a:p>
                    <a:p>
                      <a:pPr marL="0" indent="0">
                        <a:buNone/>
                      </a:pPr>
                      <a:r>
                        <a:rPr lang="en-US" sz="2000" dirty="0">
                          <a:latin typeface="Times New Roman" panose="02020603050405020304" pitchFamily="18" charset="0"/>
                          <a:cs typeface="Times New Roman" panose="02020603050405020304" pitchFamily="18" charset="0"/>
                        </a:rPr>
                        <a:t>(4) Pressure Cookers. </a:t>
                      </a:r>
                    </a:p>
                    <a:p>
                      <a:pPr marL="0" indent="0">
                        <a:buNone/>
                      </a:pPr>
                      <a:r>
                        <a:rPr lang="en-US" sz="2000" dirty="0">
                          <a:latin typeface="Times New Roman" panose="02020603050405020304" pitchFamily="18" charset="0"/>
                          <a:cs typeface="Times New Roman" panose="02020603050405020304" pitchFamily="18" charset="0"/>
                        </a:rPr>
                        <a:t>(5) Cutlery. </a:t>
                      </a:r>
                    </a:p>
                    <a:p>
                      <a:pPr marL="0" indent="0">
                        <a:buNone/>
                      </a:pPr>
                      <a:r>
                        <a:rPr lang="en-US" sz="2000" dirty="0">
                          <a:latin typeface="Times New Roman" panose="02020603050405020304" pitchFamily="18" charset="0"/>
                          <a:cs typeface="Times New Roman" panose="02020603050405020304" pitchFamily="18" charset="0"/>
                        </a:rPr>
                        <a:t>(6) Steel furniture.</a:t>
                      </a:r>
                      <a:endParaRPr lang="en-IN" sz="2000" b="0"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val="10001"/>
                  </a:ext>
                </a:extLst>
              </a:tr>
              <a:tr h="1737500">
                <a:tc>
                  <a:txBody>
                    <a:bodyPr/>
                    <a:lstStyle/>
                    <a:p>
                      <a:r>
                        <a:rPr lang="en-US" sz="2000" dirty="0">
                          <a:latin typeface="Times New Roman" panose="02020603050405020304" pitchFamily="18" charset="0"/>
                          <a:cs typeface="Times New Roman" panose="02020603050405020304" pitchFamily="18" charset="0"/>
                        </a:rPr>
                        <a:t>13</a:t>
                      </a:r>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r>
                        <a:rPr lang="en-US" sz="2000" b="1" dirty="0">
                          <a:latin typeface="Times New Roman" panose="02020603050405020304" pitchFamily="18" charset="0"/>
                          <a:cs typeface="Times New Roman" panose="02020603050405020304" pitchFamily="18" charset="0"/>
                        </a:rPr>
                        <a:t>COMMERCIAL, OFFICE AND HOUSEHOLD EQUIPMENT: </a:t>
                      </a:r>
                    </a:p>
                    <a:p>
                      <a:pPr marL="342900" indent="-342900">
                        <a:buAutoNum type="arabicParenBoth"/>
                      </a:pPr>
                      <a:r>
                        <a:rPr lang="en-US" sz="2000" dirty="0">
                          <a:latin typeface="Times New Roman" panose="02020603050405020304" pitchFamily="18" charset="0"/>
                          <a:cs typeface="Times New Roman" panose="02020603050405020304" pitchFamily="18" charset="0"/>
                        </a:rPr>
                        <a:t>Typewriters. </a:t>
                      </a:r>
                    </a:p>
                    <a:p>
                      <a:pPr marL="0" indent="0">
                        <a:buNone/>
                      </a:pPr>
                      <a:r>
                        <a:rPr lang="en-US" sz="2000" dirty="0">
                          <a:latin typeface="Times New Roman" panose="02020603050405020304" pitchFamily="18" charset="0"/>
                          <a:cs typeface="Times New Roman" panose="02020603050405020304" pitchFamily="18" charset="0"/>
                        </a:rPr>
                        <a:t>(2) Calculating machines. </a:t>
                      </a:r>
                    </a:p>
                    <a:p>
                      <a:pPr marL="0" indent="0">
                        <a:buNone/>
                      </a:pPr>
                      <a:r>
                        <a:rPr lang="en-US" sz="2000" dirty="0">
                          <a:latin typeface="Times New Roman" panose="02020603050405020304" pitchFamily="18" charset="0"/>
                          <a:cs typeface="Times New Roman" panose="02020603050405020304" pitchFamily="18" charset="0"/>
                        </a:rPr>
                        <a:t>(3) Air conditioners and refrigerators. </a:t>
                      </a:r>
                    </a:p>
                    <a:p>
                      <a:pPr marL="0" indent="0">
                        <a:buNone/>
                      </a:pPr>
                      <a:r>
                        <a:rPr lang="en-US" sz="2000" dirty="0">
                          <a:latin typeface="Times New Roman" panose="02020603050405020304" pitchFamily="18" charset="0"/>
                          <a:cs typeface="Times New Roman" panose="02020603050405020304" pitchFamily="18" charset="0"/>
                        </a:rPr>
                        <a:t>(4) Vacuum cleaners. </a:t>
                      </a:r>
                    </a:p>
                    <a:p>
                      <a:pPr marL="0" indent="0">
                        <a:buNone/>
                      </a:pPr>
                      <a:r>
                        <a:rPr lang="en-US" sz="2000" dirty="0">
                          <a:latin typeface="Times New Roman" panose="02020603050405020304" pitchFamily="18" charset="0"/>
                          <a:cs typeface="Times New Roman" panose="02020603050405020304" pitchFamily="18" charset="0"/>
                        </a:rPr>
                        <a:t>(5) Sewing and knitting machines.</a:t>
                      </a:r>
                    </a:p>
                    <a:p>
                      <a:pPr marL="0" indent="0">
                        <a:buNone/>
                      </a:pPr>
                      <a:r>
                        <a:rPr lang="en-US" sz="2000" dirty="0">
                          <a:latin typeface="Times New Roman" panose="02020603050405020304" pitchFamily="18" charset="0"/>
                          <a:cs typeface="Times New Roman" panose="02020603050405020304" pitchFamily="18" charset="0"/>
                        </a:rPr>
                        <a:t>(6) Hurricane lanterns. </a:t>
                      </a:r>
                      <a:endParaRPr lang="en-IN" sz="2000" b="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val="10002"/>
                  </a:ext>
                </a:extLst>
              </a:tr>
              <a:tr h="361451">
                <a:tc>
                  <a:txBody>
                    <a:bodyPr/>
                    <a:lstStyle/>
                    <a:p>
                      <a:r>
                        <a:rPr lang="en-US" sz="2000" dirty="0">
                          <a:latin typeface="Times New Roman" panose="02020603050405020304" pitchFamily="18" charset="0"/>
                          <a:cs typeface="Times New Roman" panose="02020603050405020304" pitchFamily="18" charset="0"/>
                        </a:rPr>
                        <a:t>14</a:t>
                      </a:r>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pPr marL="0" indent="0">
                        <a:buNone/>
                      </a:pPr>
                      <a:r>
                        <a:rPr lang="en-IN" sz="2000" b="1" dirty="0">
                          <a:latin typeface="Times New Roman" panose="02020603050405020304" pitchFamily="18" charset="0"/>
                          <a:cs typeface="Times New Roman" panose="02020603050405020304" pitchFamily="18" charset="0"/>
                        </a:rPr>
                        <a:t>MEDICAL AND SURGICAL APPLIANCES: </a:t>
                      </a:r>
                    </a:p>
                  </a:txBody>
                  <a:tcPr marT="45718" marB="45718"/>
                </a:tc>
                <a:extLst>
                  <a:ext uri="{0D108BD9-81ED-4DB2-BD59-A6C34878D82A}">
                    <a16:rowId xmlns:a16="http://schemas.microsoft.com/office/drawing/2014/main" val="10003"/>
                  </a:ext>
                </a:extLst>
              </a:tr>
              <a:tr h="383226">
                <a:tc>
                  <a:txBody>
                    <a:bodyPr/>
                    <a:lstStyle/>
                    <a:p>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pPr marL="0" indent="0">
                        <a:buNone/>
                      </a:pPr>
                      <a:r>
                        <a:rPr lang="en-US" sz="2000" dirty="0">
                          <a:latin typeface="Times New Roman" panose="02020603050405020304" pitchFamily="18" charset="0"/>
                          <a:cs typeface="Times New Roman" panose="02020603050405020304" pitchFamily="18" charset="0"/>
                        </a:rPr>
                        <a:t>(1) Surgical instruments- </a:t>
                      </a:r>
                      <a:r>
                        <a:rPr lang="en-US" sz="2000" dirty="0" err="1">
                          <a:latin typeface="Times New Roman" panose="02020603050405020304" pitchFamily="18" charset="0"/>
                          <a:cs typeface="Times New Roman" panose="02020603050405020304" pitchFamily="18" charset="0"/>
                        </a:rPr>
                        <a:t>sterilisers</a:t>
                      </a:r>
                      <a:r>
                        <a:rPr lang="en-US" sz="2000" dirty="0">
                          <a:latin typeface="Times New Roman" panose="02020603050405020304" pitchFamily="18" charset="0"/>
                          <a:cs typeface="Times New Roman" panose="02020603050405020304" pitchFamily="18" charset="0"/>
                        </a:rPr>
                        <a:t>, incubators and the like. </a:t>
                      </a:r>
                      <a:endParaRPr lang="en-IN" sz="2000" b="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58801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434298" y="465908"/>
            <a:ext cx="11353884" cy="5689283"/>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What is section 43B of Income Tax Act, 1961? </a:t>
            </a:r>
          </a:p>
          <a:p>
            <a:pPr marL="0" indent="0" algn="just">
              <a:buNone/>
            </a:pPr>
            <a:r>
              <a:rPr lang="en-IN" sz="2400" dirty="0">
                <a:latin typeface="Times New Roman" panose="02020603050405020304" pitchFamily="18" charset="0"/>
                <a:cs typeface="Times New Roman" panose="02020603050405020304" pitchFamily="18" charset="0"/>
              </a:rPr>
              <a:t>Section 43B of the Income Tax Act, 1961 has specified certain deductions which shall be allowed as deduction under the head ‘Income from business and profession’ on actual payment basis rather than accrual basis. </a:t>
            </a:r>
          </a:p>
          <a:p>
            <a:pPr marL="0" indent="0" algn="just">
              <a:buNone/>
            </a:pPr>
            <a:r>
              <a:rPr lang="en-IN" sz="2400" dirty="0">
                <a:latin typeface="Times New Roman" panose="02020603050405020304" pitchFamily="18" charset="0"/>
                <a:cs typeface="Times New Roman" panose="02020603050405020304" pitchFamily="18" charset="0"/>
              </a:rPr>
              <a:t>Hence, section 43B advocates deduction of spending on an actual payment basis. </a:t>
            </a:r>
          </a:p>
          <a:p>
            <a:pPr marL="0" indent="0" algn="just">
              <a:buNone/>
            </a:pPr>
            <a:r>
              <a:rPr lang="en-IN" sz="2400" dirty="0">
                <a:latin typeface="Times New Roman" panose="02020603050405020304" pitchFamily="18" charset="0"/>
                <a:cs typeface="Times New Roman" panose="02020603050405020304" pitchFamily="18" charset="0"/>
              </a:rPr>
              <a:t>However, this section shall not apply if payment is made by an </a:t>
            </a:r>
            <a:r>
              <a:rPr lang="en-IN" sz="2400" dirty="0" err="1">
                <a:latin typeface="Times New Roman" panose="02020603050405020304" pitchFamily="18" charset="0"/>
                <a:cs typeface="Times New Roman" panose="02020603050405020304" pitchFamily="18" charset="0"/>
              </a:rPr>
              <a:t>assessee</a:t>
            </a:r>
            <a:r>
              <a:rPr lang="en-IN" sz="2400" dirty="0">
                <a:latin typeface="Times New Roman" panose="02020603050405020304" pitchFamily="18" charset="0"/>
                <a:cs typeface="Times New Roman" panose="02020603050405020304" pitchFamily="18" charset="0"/>
              </a:rPr>
              <a:t> on or before due date of filing the return under section 139(1) in respect of the previous year in which liability was incurred.</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074804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28943317"/>
              </p:ext>
            </p:extLst>
          </p:nvPr>
        </p:nvGraphicFramePr>
        <p:xfrm>
          <a:off x="482273" y="365899"/>
          <a:ext cx="11317841" cy="4511046"/>
        </p:xfrm>
        <a:graphic>
          <a:graphicData uri="http://schemas.openxmlformats.org/drawingml/2006/table">
            <a:tbl>
              <a:tblPr firstRow="1" bandRow="1">
                <a:tableStyleId>{5940675A-B579-460E-94D1-54222C63F5DA}</a:tableStyleId>
              </a:tblPr>
              <a:tblGrid>
                <a:gridCol w="659292">
                  <a:extLst>
                    <a:ext uri="{9D8B030D-6E8A-4147-A177-3AD203B41FA5}">
                      <a16:colId xmlns:a16="http://schemas.microsoft.com/office/drawing/2014/main" val="20000"/>
                    </a:ext>
                  </a:extLst>
                </a:gridCol>
                <a:gridCol w="10658549">
                  <a:extLst>
                    <a:ext uri="{9D8B030D-6E8A-4147-A177-3AD203B41FA5}">
                      <a16:colId xmlns:a16="http://schemas.microsoft.com/office/drawing/2014/main" val="20001"/>
                    </a:ext>
                  </a:extLst>
                </a:gridCol>
              </a:tblGrid>
              <a:tr h="1274967">
                <a:tc>
                  <a:txBody>
                    <a:bodyPr/>
                    <a:lstStyle/>
                    <a:p>
                      <a:r>
                        <a:rPr lang="en-US" sz="2000" dirty="0">
                          <a:latin typeface="Times New Roman" panose="02020603050405020304" pitchFamily="18" charset="0"/>
                          <a:cs typeface="Times New Roman" panose="02020603050405020304" pitchFamily="18" charset="0"/>
                        </a:rPr>
                        <a:t>15</a:t>
                      </a:r>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pPr marL="0" indent="0">
                        <a:buNone/>
                      </a:pPr>
                      <a:r>
                        <a:rPr lang="en-IN" sz="2000" b="1" dirty="0">
                          <a:latin typeface="Times New Roman" panose="02020603050405020304" pitchFamily="18" charset="0"/>
                          <a:cs typeface="Times New Roman" panose="02020603050405020304" pitchFamily="18" charset="0"/>
                        </a:rPr>
                        <a:t>INDUSTRIAL INSTRUMENTS. </a:t>
                      </a:r>
                    </a:p>
                    <a:p>
                      <a:pPr marL="342900" indent="-342900">
                        <a:buAutoNum type="arabicParenBoth"/>
                      </a:pPr>
                      <a:r>
                        <a:rPr lang="en-US" sz="2000" dirty="0">
                          <a:latin typeface="Times New Roman" panose="02020603050405020304" pitchFamily="18" charset="0"/>
                          <a:cs typeface="Times New Roman" panose="02020603050405020304" pitchFamily="18" charset="0"/>
                        </a:rPr>
                        <a:t>Water </a:t>
                      </a:r>
                      <a:r>
                        <a:rPr lang="en-US" sz="2000" dirty="0" err="1">
                          <a:latin typeface="Times New Roman" panose="02020603050405020304" pitchFamily="18" charset="0"/>
                          <a:cs typeface="Times New Roman" panose="02020603050405020304" pitchFamily="18" charset="0"/>
                        </a:rPr>
                        <a:t>metres</a:t>
                      </a:r>
                      <a:r>
                        <a:rPr lang="en-US" sz="2000" dirty="0">
                          <a:latin typeface="Times New Roman" panose="02020603050405020304" pitchFamily="18" charset="0"/>
                          <a:cs typeface="Times New Roman" panose="02020603050405020304" pitchFamily="18" charset="0"/>
                        </a:rPr>
                        <a:t>, steam </a:t>
                      </a:r>
                      <a:r>
                        <a:rPr lang="en-US" sz="2000" dirty="0" err="1">
                          <a:latin typeface="Times New Roman" panose="02020603050405020304" pitchFamily="18" charset="0"/>
                          <a:cs typeface="Times New Roman" panose="02020603050405020304" pitchFamily="18" charset="0"/>
                        </a:rPr>
                        <a:t>metres</a:t>
                      </a:r>
                      <a:r>
                        <a:rPr lang="en-US" sz="2000" dirty="0">
                          <a:latin typeface="Times New Roman" panose="02020603050405020304" pitchFamily="18" charset="0"/>
                          <a:cs typeface="Times New Roman" panose="02020603050405020304" pitchFamily="18" charset="0"/>
                        </a:rPr>
                        <a:t>, electricity </a:t>
                      </a:r>
                      <a:r>
                        <a:rPr lang="en-US" sz="2000" dirty="0" err="1">
                          <a:latin typeface="Times New Roman" panose="02020603050405020304" pitchFamily="18" charset="0"/>
                          <a:cs typeface="Times New Roman" panose="02020603050405020304" pitchFamily="18" charset="0"/>
                        </a:rPr>
                        <a:t>metres</a:t>
                      </a:r>
                      <a:r>
                        <a:rPr lang="en-US" sz="2000" dirty="0">
                          <a:latin typeface="Times New Roman" panose="02020603050405020304" pitchFamily="18" charset="0"/>
                          <a:cs typeface="Times New Roman" panose="02020603050405020304" pitchFamily="18" charset="0"/>
                        </a:rPr>
                        <a:t> and the like. </a:t>
                      </a:r>
                    </a:p>
                    <a:p>
                      <a:pPr marL="342900" indent="-342900">
                        <a:buAutoNum type="arabicParenBoth"/>
                      </a:pPr>
                      <a:r>
                        <a:rPr lang="en-US" sz="2000" dirty="0">
                          <a:latin typeface="Times New Roman" panose="02020603050405020304" pitchFamily="18" charset="0"/>
                          <a:cs typeface="Times New Roman" panose="02020603050405020304" pitchFamily="18" charset="0"/>
                        </a:rPr>
                        <a:t>Indicating, recording and regulating devices for pressure, temperature, rate of flow, weights, levels and the like. </a:t>
                      </a:r>
                    </a:p>
                    <a:p>
                      <a:pPr marL="342900" indent="-342900">
                        <a:buAutoNum type="arabicParenBoth"/>
                      </a:pPr>
                      <a:r>
                        <a:rPr lang="en-IN" sz="2000" dirty="0">
                          <a:latin typeface="Times New Roman" panose="02020603050405020304" pitchFamily="18" charset="0"/>
                          <a:cs typeface="Times New Roman" panose="02020603050405020304" pitchFamily="18" charset="0"/>
                        </a:rPr>
                        <a:t>Weighing machines. </a:t>
                      </a:r>
                      <a:endParaRPr lang="en-IN" sz="2000" b="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val="10000"/>
                  </a:ext>
                </a:extLst>
              </a:tr>
              <a:tr h="369979">
                <a:tc>
                  <a:txBody>
                    <a:bodyPr/>
                    <a:lstStyle/>
                    <a:p>
                      <a:r>
                        <a:rPr lang="en-US" sz="2000" dirty="0">
                          <a:latin typeface="Times New Roman" panose="02020603050405020304" pitchFamily="18" charset="0"/>
                          <a:cs typeface="Times New Roman" panose="02020603050405020304" pitchFamily="18" charset="0"/>
                        </a:rPr>
                        <a:t>16</a:t>
                      </a:r>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pPr marL="0" indent="0">
                        <a:buNone/>
                      </a:pPr>
                      <a:r>
                        <a:rPr lang="en-IN" sz="2000" b="1" dirty="0">
                          <a:latin typeface="Times New Roman" panose="02020603050405020304" pitchFamily="18" charset="0"/>
                          <a:cs typeface="Times New Roman" panose="02020603050405020304" pitchFamily="18" charset="0"/>
                        </a:rPr>
                        <a:t>SCIENTIFIC INSTRUMENTS:</a:t>
                      </a:r>
                    </a:p>
                  </a:txBody>
                  <a:tcPr marT="45718" marB="45718"/>
                </a:tc>
                <a:extLst>
                  <a:ext uri="{0D108BD9-81ED-4DB2-BD59-A6C34878D82A}">
                    <a16:rowId xmlns:a16="http://schemas.microsoft.com/office/drawing/2014/main" val="10001"/>
                  </a:ext>
                </a:extLst>
              </a:tr>
              <a:tr h="339503">
                <a:tc>
                  <a:txBody>
                    <a:bodyPr/>
                    <a:lstStyle/>
                    <a:p>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pPr marL="0" indent="0">
                        <a:buNone/>
                      </a:pPr>
                      <a:r>
                        <a:rPr lang="en-IN" sz="2000" dirty="0">
                          <a:latin typeface="Times New Roman" panose="02020603050405020304" pitchFamily="18" charset="0"/>
                          <a:cs typeface="Times New Roman" panose="02020603050405020304" pitchFamily="18" charset="0"/>
                        </a:rPr>
                        <a:t>(1) Scientific instruments.</a:t>
                      </a:r>
                      <a:endParaRPr lang="en-IN" sz="2000" b="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val="10002"/>
                  </a:ext>
                </a:extLst>
              </a:tr>
              <a:tr h="387404">
                <a:tc>
                  <a:txBody>
                    <a:bodyPr/>
                    <a:lstStyle/>
                    <a:p>
                      <a:r>
                        <a:rPr lang="en-US" sz="2000" dirty="0">
                          <a:latin typeface="Times New Roman" panose="02020603050405020304" pitchFamily="18" charset="0"/>
                          <a:cs typeface="Times New Roman" panose="02020603050405020304" pitchFamily="18" charset="0"/>
                        </a:rPr>
                        <a:t>17</a:t>
                      </a:r>
                      <a:endParaRPr lang="en-IN" sz="2000" b="0" dirty="0">
                        <a:latin typeface="Times New Roman" panose="02020603050405020304" pitchFamily="18" charset="0"/>
                        <a:cs typeface="Times New Roman" panose="02020603050405020304" pitchFamily="18" charset="0"/>
                      </a:endParaRPr>
                    </a:p>
                  </a:txBody>
                  <a:tcPr marT="45723" marB="45723"/>
                </a:tc>
                <a:tc>
                  <a:txBody>
                    <a:bodyPr/>
                    <a:lstStyle/>
                    <a:p>
                      <a:r>
                        <a:rPr lang="en-US" sz="2000" b="1" dirty="0">
                          <a:latin typeface="Times New Roman" panose="02020603050405020304" pitchFamily="18" charset="0"/>
                          <a:cs typeface="Times New Roman" panose="02020603050405020304" pitchFamily="18" charset="0"/>
                        </a:rPr>
                        <a:t>MATHEMATICAL, SURVEYING AND DRAWING INSTRUMENTS:</a:t>
                      </a:r>
                      <a:endParaRPr lang="en-IN" sz="20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10003"/>
                  </a:ext>
                </a:extLst>
              </a:tr>
              <a:tr h="356918">
                <a:tc>
                  <a:txBody>
                    <a:bodyPr/>
                    <a:lstStyle/>
                    <a:p>
                      <a:endParaRPr lang="en-IN" sz="20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US" sz="2000" dirty="0">
                          <a:latin typeface="Times New Roman" panose="02020603050405020304" pitchFamily="18" charset="0"/>
                          <a:cs typeface="Times New Roman" panose="02020603050405020304" pitchFamily="18" charset="0"/>
                        </a:rPr>
                        <a:t>(1) Mathematical, surveying and drawing instruments. </a:t>
                      </a:r>
                      <a:endParaRPr lang="en-IN" sz="20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10004"/>
                  </a:ext>
                </a:extLst>
              </a:tr>
              <a:tr h="1274967">
                <a:tc>
                  <a:txBody>
                    <a:bodyPr/>
                    <a:lstStyle/>
                    <a:p>
                      <a:r>
                        <a:rPr lang="en-US" sz="2000" dirty="0">
                          <a:latin typeface="Times New Roman" panose="02020603050405020304" pitchFamily="18" charset="0"/>
                          <a:cs typeface="Times New Roman" panose="02020603050405020304" pitchFamily="18" charset="0"/>
                        </a:rPr>
                        <a:t>18</a:t>
                      </a:r>
                      <a:endParaRPr lang="en-IN" sz="20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IN" sz="2000" b="1" dirty="0">
                          <a:latin typeface="Times New Roman" panose="02020603050405020304" pitchFamily="18" charset="0"/>
                          <a:cs typeface="Times New Roman" panose="02020603050405020304" pitchFamily="18" charset="0"/>
                        </a:rPr>
                        <a:t>FERTILISERS:</a:t>
                      </a:r>
                    </a:p>
                    <a:p>
                      <a:pPr marL="342900" indent="-342900">
                        <a:buAutoNum type="arabicParenBoth"/>
                      </a:pPr>
                      <a:r>
                        <a:rPr lang="en-US" sz="2000" dirty="0">
                          <a:latin typeface="Times New Roman" panose="02020603050405020304" pitchFamily="18" charset="0"/>
                          <a:cs typeface="Times New Roman" panose="02020603050405020304" pitchFamily="18" charset="0"/>
                        </a:rPr>
                        <a:t>Inorganic fertilizers. </a:t>
                      </a:r>
                    </a:p>
                    <a:p>
                      <a:pPr marL="0" indent="0">
                        <a:buNone/>
                      </a:pPr>
                      <a:r>
                        <a:rPr lang="en-US" sz="2000" dirty="0">
                          <a:latin typeface="Times New Roman" panose="02020603050405020304" pitchFamily="18" charset="0"/>
                          <a:cs typeface="Times New Roman" panose="02020603050405020304" pitchFamily="18" charset="0"/>
                        </a:rPr>
                        <a:t>(2) Organic </a:t>
                      </a:r>
                      <a:r>
                        <a:rPr lang="en-US" sz="2000" dirty="0" err="1">
                          <a:latin typeface="Times New Roman" panose="02020603050405020304" pitchFamily="18" charset="0"/>
                          <a:cs typeface="Times New Roman" panose="02020603050405020304" pitchFamily="18" charset="0"/>
                        </a:rPr>
                        <a:t>fertilisers</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(3) Mixed </a:t>
                      </a:r>
                      <a:r>
                        <a:rPr lang="en-US" sz="2000" dirty="0" err="1">
                          <a:latin typeface="Times New Roman" panose="02020603050405020304" pitchFamily="18" charset="0"/>
                          <a:cs typeface="Times New Roman" panose="02020603050405020304" pitchFamily="18" charset="0"/>
                        </a:rPr>
                        <a:t>fertilisers</a:t>
                      </a:r>
                      <a:r>
                        <a:rPr lang="en-US" sz="2000" dirty="0">
                          <a:latin typeface="Times New Roman" panose="02020603050405020304" pitchFamily="18" charset="0"/>
                          <a:cs typeface="Times New Roman" panose="02020603050405020304" pitchFamily="18" charset="0"/>
                        </a:rPr>
                        <a:t>. </a:t>
                      </a:r>
                      <a:endParaRPr lang="en-IN" sz="2000" b="0"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376024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076450" y="381000"/>
            <a:ext cx="8229600" cy="6324600"/>
          </a:xfrm>
        </p:spPr>
        <p:txBody>
          <a:bodyPr/>
          <a:lstStyle/>
          <a:p>
            <a:pPr algn="just">
              <a:buFont typeface="Arial" panose="020B0604020202020204" pitchFamily="34" charset="0"/>
              <a:buNone/>
            </a:pPr>
            <a:r>
              <a:rPr lang="en-US" altLang="en-US" sz="2400">
                <a:latin typeface="Times New Roman" panose="02020603050405020304" pitchFamily="18" charset="0"/>
                <a:cs typeface="Times New Roman" panose="02020603050405020304" pitchFamily="18" charset="0"/>
              </a:rPr>
              <a:t>	</a:t>
            </a:r>
            <a:endParaRPr lang="en-US" altLang="en-US" sz="40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32616608"/>
              </p:ext>
            </p:extLst>
          </p:nvPr>
        </p:nvGraphicFramePr>
        <p:xfrm>
          <a:off x="483325" y="339770"/>
          <a:ext cx="11181805" cy="4663456"/>
        </p:xfrm>
        <a:graphic>
          <a:graphicData uri="http://schemas.openxmlformats.org/drawingml/2006/table">
            <a:tbl>
              <a:tblPr firstRow="1" bandRow="1">
                <a:tableStyleId>{616DA210-FB5B-4158-B5E0-FEB733F419BA}</a:tableStyleId>
              </a:tblPr>
              <a:tblGrid>
                <a:gridCol w="651367">
                  <a:extLst>
                    <a:ext uri="{9D8B030D-6E8A-4147-A177-3AD203B41FA5}">
                      <a16:colId xmlns:a16="http://schemas.microsoft.com/office/drawing/2014/main" val="20000"/>
                    </a:ext>
                  </a:extLst>
                </a:gridCol>
                <a:gridCol w="10530438">
                  <a:extLst>
                    <a:ext uri="{9D8B030D-6E8A-4147-A177-3AD203B41FA5}">
                      <a16:colId xmlns:a16="http://schemas.microsoft.com/office/drawing/2014/main" val="20001"/>
                    </a:ext>
                  </a:extLst>
                </a:gridCol>
              </a:tblGrid>
              <a:tr h="3969673">
                <a:tc>
                  <a:txBody>
                    <a:bodyPr/>
                    <a:lstStyle/>
                    <a:p>
                      <a:r>
                        <a:rPr lang="en-US" sz="2000" b="0" dirty="0">
                          <a:latin typeface="Times New Roman" panose="02020603050405020304" pitchFamily="18" charset="0"/>
                          <a:cs typeface="Times New Roman" panose="02020603050405020304" pitchFamily="18" charset="0"/>
                        </a:rPr>
                        <a:t>19</a:t>
                      </a:r>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pPr marL="0" indent="0">
                        <a:buNone/>
                      </a:pPr>
                      <a:r>
                        <a:rPr lang="en-IN" sz="2000" dirty="0">
                          <a:latin typeface="Times New Roman" panose="02020603050405020304" pitchFamily="18" charset="0"/>
                          <a:cs typeface="Times New Roman" panose="02020603050405020304" pitchFamily="18" charset="0"/>
                        </a:rPr>
                        <a:t>CHEMICAL (OTHER THAN FERTILISERS): </a:t>
                      </a:r>
                    </a:p>
                    <a:p>
                      <a:pPr marL="342900" indent="-342900">
                        <a:buAutoNum type="arabicParenBoth"/>
                      </a:pPr>
                      <a:r>
                        <a:rPr lang="en-IN" sz="2000" b="0" dirty="0">
                          <a:latin typeface="Times New Roman" panose="02020603050405020304" pitchFamily="18" charset="0"/>
                          <a:cs typeface="Times New Roman" panose="02020603050405020304" pitchFamily="18" charset="0"/>
                        </a:rPr>
                        <a:t>Inorganic heavy chemicals. </a:t>
                      </a:r>
                    </a:p>
                    <a:p>
                      <a:pPr marL="0" indent="0">
                        <a:buNone/>
                      </a:pPr>
                      <a:r>
                        <a:rPr lang="en-IN" sz="2000" b="0" dirty="0">
                          <a:latin typeface="Times New Roman" panose="02020603050405020304" pitchFamily="18" charset="0"/>
                          <a:cs typeface="Times New Roman" panose="02020603050405020304" pitchFamily="18" charset="0"/>
                        </a:rPr>
                        <a:t>(2) Organic heavy chemicals. </a:t>
                      </a:r>
                    </a:p>
                    <a:p>
                      <a:pPr marL="0" indent="0">
                        <a:buNone/>
                      </a:pPr>
                      <a:r>
                        <a:rPr lang="en-IN" sz="2000" b="0" dirty="0">
                          <a:latin typeface="Times New Roman" panose="02020603050405020304" pitchFamily="18" charset="0"/>
                          <a:cs typeface="Times New Roman" panose="02020603050405020304" pitchFamily="18" charset="0"/>
                        </a:rPr>
                        <a:t>(3) Fine chemicals including photographic chemicals. </a:t>
                      </a:r>
                    </a:p>
                    <a:p>
                      <a:pPr marL="0" indent="0">
                        <a:buNone/>
                      </a:pPr>
                      <a:r>
                        <a:rPr lang="en-IN" sz="2000" b="0" dirty="0">
                          <a:latin typeface="Times New Roman" panose="02020603050405020304" pitchFamily="18" charset="0"/>
                          <a:cs typeface="Times New Roman" panose="02020603050405020304" pitchFamily="18" charset="0"/>
                        </a:rPr>
                        <a:t>(4) Synthetic resins and plastics. </a:t>
                      </a:r>
                    </a:p>
                    <a:p>
                      <a:pPr marL="0" indent="0">
                        <a:buNone/>
                      </a:pPr>
                      <a:r>
                        <a:rPr lang="en-IN" sz="2000" b="0" dirty="0">
                          <a:latin typeface="Times New Roman" panose="02020603050405020304" pitchFamily="18" charset="0"/>
                          <a:cs typeface="Times New Roman" panose="02020603050405020304" pitchFamily="18" charset="0"/>
                        </a:rPr>
                        <a:t>(5) Paints, varnishes and enamels. </a:t>
                      </a:r>
                    </a:p>
                    <a:p>
                      <a:pPr marL="0" indent="0">
                        <a:buNone/>
                      </a:pPr>
                      <a:r>
                        <a:rPr lang="en-IN" sz="2000" b="0" dirty="0">
                          <a:latin typeface="Times New Roman" panose="02020603050405020304" pitchFamily="18" charset="0"/>
                          <a:cs typeface="Times New Roman" panose="02020603050405020304" pitchFamily="18" charset="0"/>
                        </a:rPr>
                        <a:t>(6) Synthetic rubbers. </a:t>
                      </a:r>
                    </a:p>
                    <a:p>
                      <a:pPr marL="0" indent="0">
                        <a:buNone/>
                      </a:pPr>
                      <a:r>
                        <a:rPr lang="en-IN" sz="2000" b="0" dirty="0">
                          <a:latin typeface="Times New Roman" panose="02020603050405020304" pitchFamily="18" charset="0"/>
                          <a:cs typeface="Times New Roman" panose="02020603050405020304" pitchFamily="18" charset="0"/>
                        </a:rPr>
                        <a:t>(7) Man-made fibres including regenerated cellulose rayon, nylon and the like. </a:t>
                      </a:r>
                    </a:p>
                    <a:p>
                      <a:pPr marL="0" indent="0">
                        <a:buNone/>
                      </a:pPr>
                      <a:r>
                        <a:rPr lang="en-IN" sz="2000" b="0" dirty="0">
                          <a:latin typeface="Times New Roman" panose="02020603050405020304" pitchFamily="18" charset="0"/>
                          <a:cs typeface="Times New Roman" panose="02020603050405020304" pitchFamily="18" charset="0"/>
                        </a:rPr>
                        <a:t>(8) Coke oven by-products. </a:t>
                      </a:r>
                    </a:p>
                    <a:p>
                      <a:pPr marL="0" indent="0">
                        <a:buNone/>
                      </a:pPr>
                      <a:r>
                        <a:rPr lang="en-IN" sz="2000" b="0" dirty="0">
                          <a:latin typeface="Times New Roman" panose="02020603050405020304" pitchFamily="18" charset="0"/>
                          <a:cs typeface="Times New Roman" panose="02020603050405020304" pitchFamily="18" charset="0"/>
                        </a:rPr>
                        <a:t>(9) Coal tar distillation products like naphthalene, anthracene and the like.</a:t>
                      </a:r>
                    </a:p>
                    <a:p>
                      <a:pPr marL="0" indent="0">
                        <a:buNone/>
                      </a:pPr>
                      <a:r>
                        <a:rPr lang="en-IN" sz="2000" b="0" dirty="0">
                          <a:latin typeface="Times New Roman" panose="02020603050405020304" pitchFamily="18" charset="0"/>
                          <a:cs typeface="Times New Roman" panose="02020603050405020304" pitchFamily="18" charset="0"/>
                        </a:rPr>
                        <a:t> (10) Explosives including gun powder and safety fuses. </a:t>
                      </a:r>
                    </a:p>
                    <a:p>
                      <a:pPr marL="0" indent="0">
                        <a:buNone/>
                      </a:pPr>
                      <a:r>
                        <a:rPr lang="en-IN" sz="2000" b="0" dirty="0">
                          <a:latin typeface="Times New Roman" panose="02020603050405020304" pitchFamily="18" charset="0"/>
                          <a:cs typeface="Times New Roman" panose="02020603050405020304" pitchFamily="18" charset="0"/>
                        </a:rPr>
                        <a:t>(11) Insecticides, fungicides, weedicides and the like. </a:t>
                      </a:r>
                    </a:p>
                    <a:p>
                      <a:pPr marL="0" indent="0">
                        <a:buNone/>
                      </a:pPr>
                      <a:r>
                        <a:rPr lang="en-IN" sz="2000" b="0" dirty="0">
                          <a:latin typeface="Times New Roman" panose="02020603050405020304" pitchFamily="18" charset="0"/>
                          <a:cs typeface="Times New Roman" panose="02020603050405020304" pitchFamily="18" charset="0"/>
                        </a:rPr>
                        <a:t>(12) Textile auxiliaries. </a:t>
                      </a:r>
                    </a:p>
                    <a:p>
                      <a:pPr marL="0" indent="0">
                        <a:buNone/>
                      </a:pPr>
                      <a:r>
                        <a:rPr lang="en-IN" sz="2000" b="0" dirty="0">
                          <a:latin typeface="Times New Roman" panose="02020603050405020304" pitchFamily="18" charset="0"/>
                          <a:cs typeface="Times New Roman" panose="02020603050405020304" pitchFamily="18" charset="0"/>
                        </a:rPr>
                        <a:t>(13) Sizing materials including starch. </a:t>
                      </a:r>
                    </a:p>
                    <a:p>
                      <a:pPr marL="0" indent="0">
                        <a:buNone/>
                      </a:pPr>
                      <a:r>
                        <a:rPr lang="en-IN" sz="2000" b="0" dirty="0">
                          <a:latin typeface="Times New Roman" panose="02020603050405020304" pitchFamily="18" charset="0"/>
                          <a:cs typeface="Times New Roman" panose="02020603050405020304" pitchFamily="18" charset="0"/>
                        </a:rPr>
                        <a:t>(14) Miscellaneous chemicals. </a:t>
                      </a:r>
                    </a:p>
                  </a:txBody>
                  <a:tcPr marT="45728" marB="45728"/>
                </a:tc>
                <a:extLst>
                  <a:ext uri="{0D108BD9-81ED-4DB2-BD59-A6C34878D82A}">
                    <a16:rowId xmlns:a16="http://schemas.microsoft.com/office/drawing/2014/main" val="10000"/>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44399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39684243"/>
              </p:ext>
            </p:extLst>
          </p:nvPr>
        </p:nvGraphicFramePr>
        <p:xfrm>
          <a:off x="483325" y="339770"/>
          <a:ext cx="11181805" cy="5638824"/>
        </p:xfrm>
        <a:graphic>
          <a:graphicData uri="http://schemas.openxmlformats.org/drawingml/2006/table">
            <a:tbl>
              <a:tblPr firstRow="1" bandRow="1">
                <a:tableStyleId>{5940675A-B579-460E-94D1-54222C63F5DA}</a:tableStyleId>
              </a:tblPr>
              <a:tblGrid>
                <a:gridCol w="651367">
                  <a:extLst>
                    <a:ext uri="{9D8B030D-6E8A-4147-A177-3AD203B41FA5}">
                      <a16:colId xmlns:a16="http://schemas.microsoft.com/office/drawing/2014/main" val="20000"/>
                    </a:ext>
                  </a:extLst>
                </a:gridCol>
                <a:gridCol w="10530438">
                  <a:extLst>
                    <a:ext uri="{9D8B030D-6E8A-4147-A177-3AD203B41FA5}">
                      <a16:colId xmlns:a16="http://schemas.microsoft.com/office/drawing/2014/main" val="20001"/>
                    </a:ext>
                  </a:extLst>
                </a:gridCol>
              </a:tblGrid>
              <a:tr h="1121869">
                <a:tc>
                  <a:txBody>
                    <a:bodyPr/>
                    <a:lstStyle/>
                    <a:p>
                      <a:r>
                        <a:rPr lang="en-US" sz="2000" dirty="0">
                          <a:latin typeface="Times New Roman" panose="02020603050405020304" pitchFamily="18" charset="0"/>
                          <a:cs typeface="Times New Roman" panose="02020603050405020304" pitchFamily="18" charset="0"/>
                        </a:rPr>
                        <a:t>20</a:t>
                      </a:r>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pPr marL="0" indent="0">
                        <a:buNone/>
                      </a:pPr>
                      <a:r>
                        <a:rPr lang="en-US" sz="2000" b="1" dirty="0">
                          <a:latin typeface="Times New Roman" panose="02020603050405020304" pitchFamily="18" charset="0"/>
                          <a:cs typeface="Times New Roman" panose="02020603050405020304" pitchFamily="18" charset="0"/>
                        </a:rPr>
                        <a:t>PHOTOGRAPHIC RAW FILM AND PAPER:</a:t>
                      </a:r>
                    </a:p>
                    <a:p>
                      <a:pPr marL="342900" indent="-342900">
                        <a:buAutoNum type="arabicParenBoth"/>
                      </a:pPr>
                      <a:r>
                        <a:rPr lang="en-IN" sz="2000" dirty="0">
                          <a:latin typeface="Times New Roman" panose="02020603050405020304" pitchFamily="18" charset="0"/>
                          <a:cs typeface="Times New Roman" panose="02020603050405020304" pitchFamily="18" charset="0"/>
                        </a:rPr>
                        <a:t>Cinema film. </a:t>
                      </a:r>
                    </a:p>
                    <a:p>
                      <a:pPr marL="0" indent="0">
                        <a:buNone/>
                      </a:pPr>
                      <a:r>
                        <a:rPr lang="en-IN" sz="2000" dirty="0">
                          <a:latin typeface="Times New Roman" panose="02020603050405020304" pitchFamily="18" charset="0"/>
                          <a:cs typeface="Times New Roman" panose="02020603050405020304" pitchFamily="18" charset="0"/>
                        </a:rPr>
                        <a:t>(2) Photographic amateur film. </a:t>
                      </a:r>
                    </a:p>
                    <a:p>
                      <a:pPr marL="0" indent="0">
                        <a:buNone/>
                      </a:pPr>
                      <a:r>
                        <a:rPr lang="en-IN" sz="2000" dirty="0">
                          <a:latin typeface="Times New Roman" panose="02020603050405020304" pitchFamily="18" charset="0"/>
                          <a:cs typeface="Times New Roman" panose="02020603050405020304" pitchFamily="18" charset="0"/>
                        </a:rPr>
                        <a:t>(3) Photographic printing paper</a:t>
                      </a:r>
                      <a:endParaRPr lang="en-IN" sz="2000" b="0" dirty="0">
                        <a:latin typeface="Times New Roman" panose="02020603050405020304" pitchFamily="18" charset="0"/>
                        <a:cs typeface="Times New Roman" panose="02020603050405020304" pitchFamily="18" charset="0"/>
                      </a:endParaRPr>
                    </a:p>
                  </a:txBody>
                  <a:tcPr marT="45728" marB="45728"/>
                </a:tc>
                <a:extLst>
                  <a:ext uri="{0D108BD9-81ED-4DB2-BD59-A6C34878D82A}">
                    <a16:rowId xmlns:a16="http://schemas.microsoft.com/office/drawing/2014/main" val="10000"/>
                  </a:ext>
                </a:extLst>
              </a:tr>
              <a:tr h="355533">
                <a:tc>
                  <a:txBody>
                    <a:bodyPr/>
                    <a:lstStyle/>
                    <a:p>
                      <a:r>
                        <a:rPr lang="en-US" sz="2000" dirty="0">
                          <a:latin typeface="Times New Roman" panose="02020603050405020304" pitchFamily="18" charset="0"/>
                          <a:cs typeface="Times New Roman" panose="02020603050405020304" pitchFamily="18" charset="0"/>
                        </a:rPr>
                        <a:t>21</a:t>
                      </a:r>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pPr marL="0" indent="0">
                        <a:buNone/>
                      </a:pPr>
                      <a:r>
                        <a:rPr lang="en-IN" sz="2000" b="1" dirty="0">
                          <a:latin typeface="Times New Roman" panose="02020603050405020304" pitchFamily="18" charset="0"/>
                          <a:cs typeface="Times New Roman" panose="02020603050405020304" pitchFamily="18" charset="0"/>
                        </a:rPr>
                        <a:t>DYE-STUFFS: Dye-stuffs.</a:t>
                      </a:r>
                    </a:p>
                  </a:txBody>
                  <a:tcPr marT="45728" marB="45728"/>
                </a:tc>
                <a:extLst>
                  <a:ext uri="{0D108BD9-81ED-4DB2-BD59-A6C34878D82A}">
                    <a16:rowId xmlns:a16="http://schemas.microsoft.com/office/drawing/2014/main" val="10001"/>
                  </a:ext>
                </a:extLst>
              </a:tr>
              <a:tr h="355533">
                <a:tc>
                  <a:txBody>
                    <a:bodyPr/>
                    <a:lstStyle/>
                    <a:p>
                      <a:r>
                        <a:rPr lang="en-US" sz="1800" dirty="0">
                          <a:latin typeface="Times New Roman" panose="02020603050405020304" pitchFamily="18" charset="0"/>
                          <a:cs typeface="Times New Roman" panose="02020603050405020304" pitchFamily="18" charset="0"/>
                        </a:rPr>
                        <a:t>22</a:t>
                      </a:r>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0" indent="0">
                        <a:buNone/>
                      </a:pPr>
                      <a:r>
                        <a:rPr lang="en-US" sz="1800" b="1" dirty="0">
                          <a:latin typeface="Times New Roman" panose="02020603050405020304" pitchFamily="18" charset="0"/>
                          <a:cs typeface="Times New Roman" panose="02020603050405020304" pitchFamily="18" charset="0"/>
                        </a:rPr>
                        <a:t>DRUGS AND PHARMACEUTICALS: Drugs and Pharmaceuticals. </a:t>
                      </a:r>
                      <a:endParaRPr lang="en-IN" sz="1800" b="1"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val="10002"/>
                  </a:ext>
                </a:extLst>
              </a:tr>
              <a:tr h="355533">
                <a:tc>
                  <a:txBody>
                    <a:bodyPr/>
                    <a:lstStyle/>
                    <a:p>
                      <a:r>
                        <a:rPr lang="en-US" sz="1800" dirty="0">
                          <a:latin typeface="Times New Roman" panose="02020603050405020304" pitchFamily="18" charset="0"/>
                          <a:cs typeface="Times New Roman" panose="02020603050405020304" pitchFamily="18" charset="0"/>
                        </a:rPr>
                        <a:t>23</a:t>
                      </a:r>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0" indent="0">
                        <a:buNone/>
                      </a:pPr>
                      <a:r>
                        <a:rPr lang="en-US" sz="1800" b="1" dirty="0">
                          <a:latin typeface="Times New Roman" panose="02020603050405020304" pitchFamily="18" charset="0"/>
                          <a:cs typeface="Times New Roman" panose="02020603050405020304" pitchFamily="18" charset="0"/>
                        </a:rPr>
                        <a:t>TEXTILES (INCLUDING THOSE DYED, PRINTED OR OTHERWISE PROCESSED): </a:t>
                      </a:r>
                    </a:p>
                    <a:p>
                      <a:pPr marL="342900" indent="-342900">
                        <a:buAutoNum type="arabicParenBoth"/>
                      </a:pPr>
                      <a:r>
                        <a:rPr lang="en-US" sz="1800" dirty="0">
                          <a:latin typeface="Times New Roman" panose="02020603050405020304" pitchFamily="18" charset="0"/>
                          <a:cs typeface="Times New Roman" panose="02020603050405020304" pitchFamily="18" charset="0"/>
                        </a:rPr>
                        <a:t>Made wholly or in part of cotton, including cotton yarn, hosiery and rope.</a:t>
                      </a:r>
                    </a:p>
                    <a:p>
                      <a:pPr marL="342900" indent="-342900">
                        <a:buAutoNum type="arabicParenBoth"/>
                      </a:pPr>
                      <a:r>
                        <a:rPr lang="en-US" sz="1800" dirty="0">
                          <a:latin typeface="Times New Roman" panose="02020603050405020304" pitchFamily="18" charset="0"/>
                          <a:cs typeface="Times New Roman" panose="02020603050405020304" pitchFamily="18" charset="0"/>
                        </a:rPr>
                        <a:t>Made wholly or in part of jute, including jute twine and rope. </a:t>
                      </a:r>
                    </a:p>
                    <a:p>
                      <a:pPr marL="0" indent="0">
                        <a:buNone/>
                      </a:pPr>
                      <a:r>
                        <a:rPr lang="en-US" sz="1800" dirty="0">
                          <a:latin typeface="Times New Roman" panose="02020603050405020304" pitchFamily="18" charset="0"/>
                          <a:cs typeface="Times New Roman" panose="02020603050405020304" pitchFamily="18" charset="0"/>
                        </a:rPr>
                        <a:t>(3) Made wholly or in part of wool, including wool tops, woolen yarn, hosiery, carpets and druggets; </a:t>
                      </a:r>
                    </a:p>
                    <a:p>
                      <a:pPr marL="0" indent="0">
                        <a:buNone/>
                      </a:pPr>
                      <a:r>
                        <a:rPr lang="en-US" sz="1800" dirty="0">
                          <a:latin typeface="Times New Roman" panose="02020603050405020304" pitchFamily="18" charset="0"/>
                          <a:cs typeface="Times New Roman" panose="02020603050405020304" pitchFamily="18" charset="0"/>
                        </a:rPr>
                        <a:t>(4) Made wholly or in part of silk, including silk yarn and hosiery; </a:t>
                      </a:r>
                    </a:p>
                    <a:p>
                      <a:pPr marL="0" indent="0">
                        <a:buNone/>
                      </a:pPr>
                      <a:r>
                        <a:rPr lang="en-US" sz="1800" dirty="0">
                          <a:latin typeface="Times New Roman" panose="02020603050405020304" pitchFamily="18" charset="0"/>
                          <a:cs typeface="Times New Roman" panose="02020603050405020304" pitchFamily="18" charset="0"/>
                        </a:rPr>
                        <a:t>(5) Made wholly or in part of synthetic, artificial (man-made) </a:t>
                      </a:r>
                      <a:r>
                        <a:rPr lang="en-US" sz="1800" dirty="0" err="1">
                          <a:latin typeface="Times New Roman" panose="02020603050405020304" pitchFamily="18" charset="0"/>
                          <a:cs typeface="Times New Roman" panose="02020603050405020304" pitchFamily="18" charset="0"/>
                        </a:rPr>
                        <a:t>fibres</a:t>
                      </a:r>
                      <a:r>
                        <a:rPr lang="en-US" sz="1800" dirty="0">
                          <a:latin typeface="Times New Roman" panose="02020603050405020304" pitchFamily="18" charset="0"/>
                          <a:cs typeface="Times New Roman" panose="02020603050405020304" pitchFamily="18" charset="0"/>
                        </a:rPr>
                        <a:t>, including yarn and hosiery of such </a:t>
                      </a:r>
                      <a:r>
                        <a:rPr lang="en-US" sz="1800" dirty="0" err="1">
                          <a:latin typeface="Times New Roman" panose="02020603050405020304" pitchFamily="18" charset="0"/>
                          <a:cs typeface="Times New Roman" panose="02020603050405020304" pitchFamily="18" charset="0"/>
                        </a:rPr>
                        <a:t>fibres</a:t>
                      </a:r>
                      <a:r>
                        <a:rPr lang="en-US" sz="1800" dirty="0">
                          <a:latin typeface="Times New Roman" panose="02020603050405020304" pitchFamily="18" charset="0"/>
                          <a:cs typeface="Times New Roman" panose="02020603050405020304" pitchFamily="18" charset="0"/>
                        </a:rPr>
                        <a:t>. </a:t>
                      </a:r>
                      <a:endParaRPr lang="en-IN" sz="1800" b="0"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val="10003"/>
                  </a:ext>
                </a:extLst>
              </a:tr>
              <a:tr h="355533">
                <a:tc>
                  <a:txBody>
                    <a:bodyPr/>
                    <a:lstStyle/>
                    <a:p>
                      <a:r>
                        <a:rPr lang="en-US" sz="1800" dirty="0">
                          <a:latin typeface="Times New Roman" panose="02020603050405020304" pitchFamily="18" charset="0"/>
                          <a:cs typeface="Times New Roman" panose="02020603050405020304" pitchFamily="18" charset="0"/>
                        </a:rPr>
                        <a:t>24</a:t>
                      </a:r>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0" indent="0">
                        <a:buNone/>
                      </a:pPr>
                      <a:r>
                        <a:rPr lang="en-US" sz="1800" b="1" dirty="0">
                          <a:latin typeface="Times New Roman" panose="02020603050405020304" pitchFamily="18" charset="0"/>
                          <a:cs typeface="Times New Roman" panose="02020603050405020304" pitchFamily="18" charset="0"/>
                        </a:rPr>
                        <a:t>PAPER AND PULP INCLUDING PAPER PRODUCTS:</a:t>
                      </a:r>
                      <a:endParaRPr lang="en-IN" sz="1800" b="1"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val="10004"/>
                  </a:ext>
                </a:extLst>
              </a:tr>
              <a:tr h="355533">
                <a:tc>
                  <a:txBody>
                    <a:bodyPr/>
                    <a:lstStyle/>
                    <a:p>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342900" indent="-342900">
                        <a:buAutoNum type="arabicParenBoth"/>
                      </a:pPr>
                      <a:r>
                        <a:rPr lang="en-US" sz="1800" dirty="0">
                          <a:latin typeface="Times New Roman" panose="02020603050405020304" pitchFamily="18" charset="0"/>
                          <a:cs typeface="Times New Roman" panose="02020603050405020304" pitchFamily="18" charset="0"/>
                        </a:rPr>
                        <a:t>Paper - writing, printing and wrapping. </a:t>
                      </a:r>
                    </a:p>
                    <a:p>
                      <a:pPr marL="0" indent="0">
                        <a:buNone/>
                      </a:pPr>
                      <a:r>
                        <a:rPr lang="en-US" sz="1800" dirty="0">
                          <a:latin typeface="Times New Roman" panose="02020603050405020304" pitchFamily="18" charset="0"/>
                          <a:cs typeface="Times New Roman" panose="02020603050405020304" pitchFamily="18" charset="0"/>
                        </a:rPr>
                        <a:t>(2) Newsprint. </a:t>
                      </a:r>
                    </a:p>
                    <a:p>
                      <a:pPr marL="0" indent="0">
                        <a:buNone/>
                      </a:pPr>
                      <a:r>
                        <a:rPr lang="en-US" sz="1800" dirty="0">
                          <a:latin typeface="Times New Roman" panose="02020603050405020304" pitchFamily="18" charset="0"/>
                          <a:cs typeface="Times New Roman" panose="02020603050405020304" pitchFamily="18" charset="0"/>
                        </a:rPr>
                        <a:t>(3) Paper board and straw board. </a:t>
                      </a:r>
                    </a:p>
                    <a:p>
                      <a:pPr marL="0" indent="0">
                        <a:buNone/>
                      </a:pPr>
                      <a:r>
                        <a:rPr lang="en-US" sz="1800" dirty="0">
                          <a:latin typeface="Times New Roman" panose="02020603050405020304" pitchFamily="18" charset="0"/>
                          <a:cs typeface="Times New Roman" panose="02020603050405020304" pitchFamily="18" charset="0"/>
                        </a:rPr>
                        <a:t>(4) Paper for packaging (corrugated paper, kraft paper, bags, paper containers and the like). </a:t>
                      </a:r>
                    </a:p>
                    <a:p>
                      <a:pPr marL="0" indent="0">
                        <a:buNone/>
                      </a:pPr>
                      <a:r>
                        <a:rPr lang="en-US" sz="1800" dirty="0">
                          <a:latin typeface="Times New Roman" panose="02020603050405020304" pitchFamily="18" charset="0"/>
                          <a:cs typeface="Times New Roman" panose="02020603050405020304" pitchFamily="18" charset="0"/>
                        </a:rPr>
                        <a:t>(5) Pulp - wood pulp, mechanical, chemical, including dissolving pulp. </a:t>
                      </a:r>
                      <a:endParaRPr lang="en-IN" sz="1800" b="0"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443999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32953135"/>
              </p:ext>
            </p:extLst>
          </p:nvPr>
        </p:nvGraphicFramePr>
        <p:xfrm>
          <a:off x="444137" y="313648"/>
          <a:ext cx="11207932" cy="4846316"/>
        </p:xfrm>
        <a:graphic>
          <a:graphicData uri="http://schemas.openxmlformats.org/drawingml/2006/table">
            <a:tbl>
              <a:tblPr firstRow="1" bandRow="1">
                <a:tableStyleId>{5940675A-B579-460E-94D1-54222C63F5DA}</a:tableStyleId>
              </a:tblPr>
              <a:tblGrid>
                <a:gridCol w="652889">
                  <a:extLst>
                    <a:ext uri="{9D8B030D-6E8A-4147-A177-3AD203B41FA5}">
                      <a16:colId xmlns:a16="http://schemas.microsoft.com/office/drawing/2014/main" val="20000"/>
                    </a:ext>
                  </a:extLst>
                </a:gridCol>
                <a:gridCol w="10555043">
                  <a:extLst>
                    <a:ext uri="{9D8B030D-6E8A-4147-A177-3AD203B41FA5}">
                      <a16:colId xmlns:a16="http://schemas.microsoft.com/office/drawing/2014/main" val="20001"/>
                    </a:ext>
                  </a:extLst>
                </a:gridCol>
              </a:tblGrid>
              <a:tr h="360443">
                <a:tc>
                  <a:txBody>
                    <a:bodyPr/>
                    <a:lstStyle/>
                    <a:p>
                      <a:r>
                        <a:rPr lang="en-US" sz="1800" dirty="0">
                          <a:latin typeface="Times New Roman" panose="02020603050405020304" pitchFamily="18" charset="0"/>
                          <a:cs typeface="Times New Roman" panose="02020603050405020304" pitchFamily="18" charset="0"/>
                        </a:rPr>
                        <a:t>25</a:t>
                      </a:r>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0" indent="0">
                        <a:buNone/>
                      </a:pPr>
                      <a:r>
                        <a:rPr lang="en-US" sz="1800" b="1" dirty="0">
                          <a:latin typeface="Times New Roman" panose="02020603050405020304" pitchFamily="18" charset="0"/>
                          <a:cs typeface="Times New Roman" panose="02020603050405020304" pitchFamily="18" charset="0"/>
                        </a:rPr>
                        <a:t>SUGAR :</a:t>
                      </a:r>
                      <a:endParaRPr lang="en-IN" sz="1800" b="1"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val="10000"/>
                  </a:ext>
                </a:extLst>
              </a:tr>
              <a:tr h="360443">
                <a:tc>
                  <a:txBody>
                    <a:bodyPr/>
                    <a:lstStyle/>
                    <a:p>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0" indent="0">
                        <a:buNone/>
                      </a:pPr>
                      <a:r>
                        <a:rPr lang="en-IN" sz="1800" dirty="0">
                          <a:latin typeface="Times New Roman" panose="02020603050405020304" pitchFamily="18" charset="0"/>
                          <a:cs typeface="Times New Roman" panose="02020603050405020304" pitchFamily="18" charset="0"/>
                        </a:rPr>
                        <a:t>(1) Sugar </a:t>
                      </a:r>
                      <a:endParaRPr lang="en-IN" sz="1800" b="1"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val="10001"/>
                  </a:ext>
                </a:extLst>
              </a:tr>
              <a:tr h="360443">
                <a:tc>
                  <a:txBody>
                    <a:bodyPr/>
                    <a:lstStyle/>
                    <a:p>
                      <a:r>
                        <a:rPr lang="en-US" sz="2000" dirty="0">
                          <a:latin typeface="Times New Roman" panose="02020603050405020304" pitchFamily="18" charset="0"/>
                          <a:cs typeface="Times New Roman" panose="02020603050405020304" pitchFamily="18" charset="0"/>
                        </a:rPr>
                        <a:t>26</a:t>
                      </a:r>
                      <a:endParaRPr lang="en-IN" sz="2000" b="0" dirty="0">
                        <a:latin typeface="Times New Roman" panose="02020603050405020304" pitchFamily="18" charset="0"/>
                        <a:cs typeface="Times New Roman" panose="02020603050405020304" pitchFamily="18" charset="0"/>
                      </a:endParaRPr>
                    </a:p>
                  </a:txBody>
                  <a:tcPr/>
                </a:tc>
                <a:tc>
                  <a:txBody>
                    <a:bodyPr/>
                    <a:lstStyle/>
                    <a:p>
                      <a:pPr marL="0" indent="0">
                        <a:buNone/>
                      </a:pPr>
                      <a:r>
                        <a:rPr lang="en-IN" sz="2000" b="1" dirty="0">
                          <a:latin typeface="Times New Roman" panose="02020603050405020304" pitchFamily="18" charset="0"/>
                          <a:cs typeface="Times New Roman" panose="02020603050405020304" pitchFamily="18" charset="0"/>
                        </a:rPr>
                        <a:t>FERMENTATION INDUSTRIES:</a:t>
                      </a:r>
                    </a:p>
                  </a:txBody>
                  <a:tcPr/>
                </a:tc>
                <a:extLst>
                  <a:ext uri="{0D108BD9-81ED-4DB2-BD59-A6C34878D82A}">
                    <a16:rowId xmlns:a16="http://schemas.microsoft.com/office/drawing/2014/main" val="10002"/>
                  </a:ext>
                </a:extLst>
              </a:tr>
              <a:tr h="612481">
                <a:tc>
                  <a:txBody>
                    <a:bodyPr/>
                    <a:lstStyle/>
                    <a:p>
                      <a:endParaRPr lang="en-IN" sz="2000" b="0" dirty="0">
                        <a:latin typeface="Times New Roman" panose="02020603050405020304" pitchFamily="18" charset="0"/>
                        <a:cs typeface="Times New Roman" panose="02020603050405020304" pitchFamily="18" charset="0"/>
                      </a:endParaRPr>
                    </a:p>
                  </a:txBody>
                  <a:tcPr/>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Alcohol. </a:t>
                      </a:r>
                    </a:p>
                    <a:p>
                      <a:pPr marL="0" indent="0">
                        <a:buNone/>
                      </a:pPr>
                      <a:r>
                        <a:rPr lang="en-US" sz="2000" dirty="0">
                          <a:latin typeface="Times New Roman" panose="02020603050405020304" pitchFamily="18" charset="0"/>
                          <a:cs typeface="Times New Roman" panose="02020603050405020304" pitchFamily="18" charset="0"/>
                        </a:rPr>
                        <a:t>(2) Other products of fermentation industries. </a:t>
                      </a:r>
                      <a:endParaRPr lang="en-IN"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1662448">
                <a:tc>
                  <a:txBody>
                    <a:bodyPr/>
                    <a:lstStyle/>
                    <a:p>
                      <a:r>
                        <a:rPr lang="en-US" sz="2000" dirty="0">
                          <a:latin typeface="Times New Roman" panose="02020603050405020304" pitchFamily="18" charset="0"/>
                          <a:cs typeface="Times New Roman" panose="02020603050405020304" pitchFamily="18" charset="0"/>
                        </a:rPr>
                        <a:t>27</a:t>
                      </a:r>
                      <a:endParaRPr lang="en-IN" sz="2000" b="0" dirty="0">
                        <a:latin typeface="Times New Roman" panose="02020603050405020304" pitchFamily="18" charset="0"/>
                        <a:cs typeface="Times New Roman" panose="02020603050405020304" pitchFamily="18" charset="0"/>
                      </a:endParaRPr>
                    </a:p>
                  </a:txBody>
                  <a:tcPr/>
                </a:tc>
                <a:tc>
                  <a:txBody>
                    <a:bodyPr/>
                    <a:lstStyle/>
                    <a:p>
                      <a:pPr marL="0" indent="0">
                        <a:buNone/>
                      </a:pPr>
                      <a:r>
                        <a:rPr lang="en-IN" sz="2000" b="1" dirty="0">
                          <a:latin typeface="Times New Roman" panose="02020603050405020304" pitchFamily="18" charset="0"/>
                          <a:cs typeface="Times New Roman" panose="02020603050405020304" pitchFamily="18" charset="0"/>
                        </a:rPr>
                        <a:t>FOOD PROCESSING INDUSTRIES:</a:t>
                      </a:r>
                    </a:p>
                    <a:p>
                      <a:pPr marL="342900" indent="-342900">
                        <a:buAutoNum type="arabicParenBoth"/>
                      </a:pPr>
                      <a:r>
                        <a:rPr lang="en-US" sz="2000" dirty="0">
                          <a:latin typeface="Times New Roman" panose="02020603050405020304" pitchFamily="18" charset="0"/>
                          <a:cs typeface="Times New Roman" panose="02020603050405020304" pitchFamily="18" charset="0"/>
                        </a:rPr>
                        <a:t>Canned fruits and fruit products. </a:t>
                      </a:r>
                    </a:p>
                    <a:p>
                      <a:pPr marL="0" indent="0">
                        <a:buNone/>
                      </a:pPr>
                      <a:r>
                        <a:rPr lang="en-US" sz="2000" dirty="0">
                          <a:latin typeface="Times New Roman" panose="02020603050405020304" pitchFamily="18" charset="0"/>
                          <a:cs typeface="Times New Roman" panose="02020603050405020304" pitchFamily="18" charset="0"/>
                        </a:rPr>
                        <a:t>(2) Milk foods. </a:t>
                      </a:r>
                    </a:p>
                    <a:p>
                      <a:pPr marL="0" indent="0">
                        <a:buNone/>
                      </a:pPr>
                      <a:r>
                        <a:rPr lang="en-US" sz="2000" dirty="0">
                          <a:latin typeface="Times New Roman" panose="02020603050405020304" pitchFamily="18" charset="0"/>
                          <a:cs typeface="Times New Roman" panose="02020603050405020304" pitchFamily="18" charset="0"/>
                        </a:rPr>
                        <a:t>(3) Malted Foods. </a:t>
                      </a:r>
                    </a:p>
                    <a:p>
                      <a:pPr marL="0" indent="0">
                        <a:buNone/>
                      </a:pPr>
                      <a:r>
                        <a:rPr lang="en-US" sz="2000" dirty="0">
                          <a:latin typeface="Times New Roman" panose="02020603050405020304" pitchFamily="18" charset="0"/>
                          <a:cs typeface="Times New Roman" panose="02020603050405020304" pitchFamily="18" charset="0"/>
                        </a:rPr>
                        <a:t>(4) Flour. </a:t>
                      </a:r>
                    </a:p>
                    <a:p>
                      <a:pPr marL="0" indent="0">
                        <a:buNone/>
                      </a:pPr>
                      <a:r>
                        <a:rPr lang="en-US" sz="2000" dirty="0">
                          <a:latin typeface="Times New Roman" panose="02020603050405020304" pitchFamily="18" charset="0"/>
                          <a:cs typeface="Times New Roman" panose="02020603050405020304" pitchFamily="18" charset="0"/>
                        </a:rPr>
                        <a:t>(5) Other processed foods.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60443">
                <a:tc>
                  <a:txBody>
                    <a:bodyPr/>
                    <a:lstStyle/>
                    <a:p>
                      <a:r>
                        <a:rPr lang="en-US" sz="2000" dirty="0">
                          <a:latin typeface="Times New Roman" panose="02020603050405020304" pitchFamily="18" charset="0"/>
                          <a:cs typeface="Times New Roman" panose="02020603050405020304" pitchFamily="18" charset="0"/>
                        </a:rPr>
                        <a:t>28</a:t>
                      </a:r>
                      <a:endParaRPr lang="en-IN" sz="2000" b="0" dirty="0">
                        <a:latin typeface="Times New Roman" panose="02020603050405020304" pitchFamily="18" charset="0"/>
                        <a:cs typeface="Times New Roman" panose="02020603050405020304" pitchFamily="18" charset="0"/>
                      </a:endParaRPr>
                    </a:p>
                  </a:txBody>
                  <a:tcPr/>
                </a:tc>
                <a:tc>
                  <a:txBody>
                    <a:bodyPr/>
                    <a:lstStyle/>
                    <a:p>
                      <a:pPr marL="0" indent="0">
                        <a:buNone/>
                      </a:pPr>
                      <a:r>
                        <a:rPr lang="en-IN" sz="2000" b="1" dirty="0">
                          <a:latin typeface="Times New Roman" panose="02020603050405020304" pitchFamily="18" charset="0"/>
                          <a:cs typeface="Times New Roman" panose="02020603050405020304" pitchFamily="18" charset="0"/>
                        </a:rPr>
                        <a:t>VEGETABLE OILS AND VANASPATHI:</a:t>
                      </a:r>
                    </a:p>
                  </a:txBody>
                  <a:tcPr/>
                </a:tc>
                <a:extLst>
                  <a:ext uri="{0D108BD9-81ED-4DB2-BD59-A6C34878D82A}">
                    <a16:rowId xmlns:a16="http://schemas.microsoft.com/office/drawing/2014/main" val="10005"/>
                  </a:ext>
                </a:extLst>
              </a:tr>
              <a:tr h="612481">
                <a:tc>
                  <a:txBody>
                    <a:bodyPr/>
                    <a:lstStyle/>
                    <a:p>
                      <a:endParaRPr lang="en-IN" sz="2000" b="0" dirty="0">
                        <a:latin typeface="Times New Roman" panose="02020603050405020304" pitchFamily="18" charset="0"/>
                        <a:cs typeface="Times New Roman" panose="02020603050405020304" pitchFamily="18" charset="0"/>
                      </a:endParaRPr>
                    </a:p>
                  </a:txBody>
                  <a:tcPr/>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Vegetable oils, including solvent extracted oils. </a:t>
                      </a:r>
                    </a:p>
                    <a:p>
                      <a:pPr marL="0" indent="0">
                        <a:buNone/>
                      </a:pPr>
                      <a:r>
                        <a:rPr lang="en-US" sz="2000" dirty="0">
                          <a:latin typeface="Times New Roman" panose="02020603050405020304" pitchFamily="18" charset="0"/>
                          <a:cs typeface="Times New Roman" panose="02020603050405020304" pitchFamily="18" charset="0"/>
                        </a:rPr>
                        <a:t>(2) Vanaspati.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924696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7251590"/>
              </p:ext>
            </p:extLst>
          </p:nvPr>
        </p:nvGraphicFramePr>
        <p:xfrm>
          <a:off x="444137" y="269966"/>
          <a:ext cx="11207932" cy="5029236"/>
        </p:xfrm>
        <a:graphic>
          <a:graphicData uri="http://schemas.openxmlformats.org/drawingml/2006/table">
            <a:tbl>
              <a:tblPr firstRow="1" bandRow="1">
                <a:tableStyleId>{5940675A-B579-460E-94D1-54222C63F5DA}</a:tableStyleId>
              </a:tblPr>
              <a:tblGrid>
                <a:gridCol w="652889">
                  <a:extLst>
                    <a:ext uri="{9D8B030D-6E8A-4147-A177-3AD203B41FA5}">
                      <a16:colId xmlns:a16="http://schemas.microsoft.com/office/drawing/2014/main" val="20000"/>
                    </a:ext>
                  </a:extLst>
                </a:gridCol>
                <a:gridCol w="10555043">
                  <a:extLst>
                    <a:ext uri="{9D8B030D-6E8A-4147-A177-3AD203B41FA5}">
                      <a16:colId xmlns:a16="http://schemas.microsoft.com/office/drawing/2014/main" val="20001"/>
                    </a:ext>
                  </a:extLst>
                </a:gridCol>
              </a:tblGrid>
              <a:tr h="360443">
                <a:tc>
                  <a:txBody>
                    <a:bodyPr/>
                    <a:lstStyle/>
                    <a:p>
                      <a:r>
                        <a:rPr lang="en-US" sz="2000" dirty="0">
                          <a:latin typeface="Times New Roman" panose="02020603050405020304" pitchFamily="18" charset="0"/>
                          <a:cs typeface="Times New Roman" panose="02020603050405020304" pitchFamily="18" charset="0"/>
                        </a:rPr>
                        <a:t>29</a:t>
                      </a:r>
                      <a:endParaRPr lang="en-IN" sz="2000" b="0" dirty="0">
                        <a:latin typeface="Times New Roman" panose="02020603050405020304" pitchFamily="18" charset="0"/>
                        <a:cs typeface="Times New Roman" panose="02020603050405020304" pitchFamily="18" charset="0"/>
                      </a:endParaRPr>
                    </a:p>
                  </a:txBody>
                  <a:tcPr/>
                </a:tc>
                <a:tc>
                  <a:txBody>
                    <a:bodyPr/>
                    <a:lstStyle/>
                    <a:p>
                      <a:pPr marL="0" indent="0">
                        <a:buNone/>
                      </a:pPr>
                      <a:r>
                        <a:rPr lang="en-US" sz="2000" b="1" dirty="0">
                          <a:latin typeface="Times New Roman" panose="02020603050405020304" pitchFamily="18" charset="0"/>
                          <a:cs typeface="Times New Roman" panose="02020603050405020304" pitchFamily="18" charset="0"/>
                        </a:rPr>
                        <a:t>SOAPS, COSMETICS AND TOILET PREPARATIONS: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399957">
                <a:tc>
                  <a:txBody>
                    <a:bodyPr/>
                    <a:lstStyle/>
                    <a:p>
                      <a:endParaRPr lang="en-IN" sz="2000" b="0" dirty="0">
                        <a:latin typeface="Times New Roman" panose="02020603050405020304" pitchFamily="18" charset="0"/>
                        <a:cs typeface="Times New Roman" panose="02020603050405020304" pitchFamily="18" charset="0"/>
                      </a:endParaRPr>
                    </a:p>
                  </a:txBody>
                  <a:tcPr/>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Soaps </a:t>
                      </a:r>
                    </a:p>
                    <a:p>
                      <a:pPr marL="0" indent="0">
                        <a:buNone/>
                      </a:pP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Glycerine</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(3) Cosmetics </a:t>
                      </a:r>
                    </a:p>
                    <a:p>
                      <a:pPr marL="0" indent="0">
                        <a:buNone/>
                      </a:pPr>
                      <a:r>
                        <a:rPr lang="en-US" sz="2000" dirty="0">
                          <a:latin typeface="Times New Roman" panose="02020603050405020304" pitchFamily="18" charset="0"/>
                          <a:cs typeface="Times New Roman" panose="02020603050405020304" pitchFamily="18" charset="0"/>
                        </a:rPr>
                        <a:t>(4) Perfumery </a:t>
                      </a:r>
                    </a:p>
                    <a:p>
                      <a:pPr marL="0" indent="0">
                        <a:buNone/>
                      </a:pPr>
                      <a:r>
                        <a:rPr lang="en-US" sz="2000" dirty="0">
                          <a:latin typeface="Times New Roman" panose="02020603050405020304" pitchFamily="18" charset="0"/>
                          <a:cs typeface="Times New Roman" panose="02020603050405020304" pitchFamily="18" charset="0"/>
                        </a:rPr>
                        <a:t>(5) Toilet preparations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52558">
                <a:tc>
                  <a:txBody>
                    <a:bodyPr/>
                    <a:lstStyle/>
                    <a:p>
                      <a:r>
                        <a:rPr lang="en-US" sz="1800" dirty="0">
                          <a:latin typeface="Times New Roman" panose="02020603050405020304" pitchFamily="18" charset="0"/>
                          <a:cs typeface="Times New Roman" panose="02020603050405020304" pitchFamily="18" charset="0"/>
                        </a:rPr>
                        <a:t>30</a:t>
                      </a:r>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IN" sz="1800" b="1" dirty="0">
                          <a:latin typeface="Times New Roman" panose="02020603050405020304" pitchFamily="18" charset="0"/>
                          <a:cs typeface="Times New Roman" panose="02020603050405020304" pitchFamily="18" charset="0"/>
                        </a:rPr>
                        <a:t>RUBBER GOODS:</a:t>
                      </a:r>
                    </a:p>
                  </a:txBody>
                  <a:tcPr marT="45723" marB="45723"/>
                </a:tc>
                <a:extLst>
                  <a:ext uri="{0D108BD9-81ED-4DB2-BD59-A6C34878D82A}">
                    <a16:rowId xmlns:a16="http://schemas.microsoft.com/office/drawing/2014/main" val="10002"/>
                  </a:ext>
                </a:extLst>
              </a:tr>
              <a:tr h="352558">
                <a:tc>
                  <a:txBody>
                    <a:bodyPr/>
                    <a:lstStyle/>
                    <a:p>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342900" indent="-342900">
                        <a:buAutoNum type="arabicParenBoth"/>
                      </a:pPr>
                      <a:r>
                        <a:rPr lang="en-US" sz="1800" dirty="0" err="1">
                          <a:latin typeface="Times New Roman" panose="02020603050405020304" pitchFamily="18" charset="0"/>
                          <a:cs typeface="Times New Roman" panose="02020603050405020304" pitchFamily="18" charset="0"/>
                        </a:rPr>
                        <a:t>Tyres</a:t>
                      </a:r>
                      <a:r>
                        <a:rPr lang="en-US" sz="1800" dirty="0">
                          <a:latin typeface="Times New Roman" panose="02020603050405020304" pitchFamily="18" charset="0"/>
                          <a:cs typeface="Times New Roman" panose="02020603050405020304" pitchFamily="18" charset="0"/>
                        </a:rPr>
                        <a:t> and tubes. </a:t>
                      </a:r>
                    </a:p>
                    <a:p>
                      <a:pPr marL="0" indent="0">
                        <a:buNone/>
                      </a:pPr>
                      <a:r>
                        <a:rPr lang="en-US" sz="1800" dirty="0">
                          <a:latin typeface="Times New Roman" panose="02020603050405020304" pitchFamily="18" charset="0"/>
                          <a:cs typeface="Times New Roman" panose="02020603050405020304" pitchFamily="18" charset="0"/>
                        </a:rPr>
                        <a:t>(2) Surgical and medical products including prophylactics. </a:t>
                      </a:r>
                    </a:p>
                    <a:p>
                      <a:pPr marL="0" indent="0">
                        <a:buNone/>
                      </a:pPr>
                      <a:r>
                        <a:rPr lang="en-US" sz="1800" dirty="0">
                          <a:latin typeface="Times New Roman" panose="02020603050405020304" pitchFamily="18" charset="0"/>
                          <a:cs typeface="Times New Roman" panose="02020603050405020304" pitchFamily="18" charset="0"/>
                        </a:rPr>
                        <a:t>(3) Footwear. </a:t>
                      </a:r>
                    </a:p>
                    <a:p>
                      <a:pPr marL="0" indent="0">
                        <a:buNone/>
                      </a:pPr>
                      <a:r>
                        <a:rPr lang="en-US" sz="1800" dirty="0">
                          <a:latin typeface="Times New Roman" panose="02020603050405020304" pitchFamily="18" charset="0"/>
                          <a:cs typeface="Times New Roman" panose="02020603050405020304" pitchFamily="18" charset="0"/>
                        </a:rPr>
                        <a:t>(4) Other rubber goods.</a:t>
                      </a:r>
                      <a:endParaRPr lang="en-IN" sz="1800" b="0"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10003"/>
                  </a:ext>
                </a:extLst>
              </a:tr>
              <a:tr h="352558">
                <a:tc>
                  <a:txBody>
                    <a:bodyPr/>
                    <a:lstStyle/>
                    <a:p>
                      <a:r>
                        <a:rPr lang="en-US" sz="1800" dirty="0">
                          <a:latin typeface="Times New Roman" panose="02020603050405020304" pitchFamily="18" charset="0"/>
                          <a:cs typeface="Times New Roman" panose="02020603050405020304" pitchFamily="18" charset="0"/>
                        </a:rPr>
                        <a:t>31</a:t>
                      </a:r>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US" sz="1800" b="1" dirty="0">
                          <a:latin typeface="Times New Roman" panose="02020603050405020304" pitchFamily="18" charset="0"/>
                          <a:cs typeface="Times New Roman" panose="02020603050405020304" pitchFamily="18" charset="0"/>
                        </a:rPr>
                        <a:t>LEATHER, LEATHER GOODS AND PICKERS:</a:t>
                      </a:r>
                      <a:endParaRPr lang="en-IN" sz="18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10004"/>
                  </a:ext>
                </a:extLst>
              </a:tr>
              <a:tr h="352558">
                <a:tc>
                  <a:txBody>
                    <a:bodyPr/>
                    <a:lstStyle/>
                    <a:p>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US" sz="1800" dirty="0">
                          <a:latin typeface="Times New Roman" panose="02020603050405020304" pitchFamily="18" charset="0"/>
                          <a:cs typeface="Times New Roman" panose="02020603050405020304" pitchFamily="18" charset="0"/>
                        </a:rPr>
                        <a:t>(1) Leather, leather goods and pickers.</a:t>
                      </a:r>
                      <a:endParaRPr lang="en-IN" sz="18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10005"/>
                  </a:ext>
                </a:extLst>
              </a:tr>
              <a:tr h="352558">
                <a:tc>
                  <a:txBody>
                    <a:bodyPr/>
                    <a:lstStyle/>
                    <a:p>
                      <a:r>
                        <a:rPr lang="en-US" sz="1800" dirty="0">
                          <a:latin typeface="Times New Roman" panose="02020603050405020304" pitchFamily="18" charset="0"/>
                          <a:cs typeface="Times New Roman" panose="02020603050405020304" pitchFamily="18" charset="0"/>
                        </a:rPr>
                        <a:t>32</a:t>
                      </a:r>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IN" sz="1800" b="1" dirty="0">
                          <a:latin typeface="Times New Roman" panose="02020603050405020304" pitchFamily="18" charset="0"/>
                          <a:cs typeface="Times New Roman" panose="02020603050405020304" pitchFamily="18" charset="0"/>
                        </a:rPr>
                        <a:t>GLUE AND GELATIN</a:t>
                      </a:r>
                    </a:p>
                  </a:txBody>
                  <a:tcPr marT="45723" marB="45723"/>
                </a:tc>
                <a:extLst>
                  <a:ext uri="{0D108BD9-81ED-4DB2-BD59-A6C34878D82A}">
                    <a16:rowId xmlns:a16="http://schemas.microsoft.com/office/drawing/2014/main" val="10006"/>
                  </a:ext>
                </a:extLst>
              </a:tr>
              <a:tr h="352558">
                <a:tc>
                  <a:txBody>
                    <a:bodyPr/>
                    <a:lstStyle/>
                    <a:p>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IN" sz="1800" dirty="0">
                          <a:latin typeface="Times New Roman" panose="02020603050405020304" pitchFamily="18" charset="0"/>
                          <a:cs typeface="Times New Roman" panose="02020603050405020304" pitchFamily="18" charset="0"/>
                        </a:rPr>
                        <a:t>(1) Glue and </a:t>
                      </a:r>
                      <a:r>
                        <a:rPr lang="en-IN" sz="1800" dirty="0" err="1">
                          <a:latin typeface="Times New Roman" panose="02020603050405020304" pitchFamily="18" charset="0"/>
                          <a:cs typeface="Times New Roman" panose="02020603050405020304" pitchFamily="18" charset="0"/>
                        </a:rPr>
                        <a:t>gelatin</a:t>
                      </a:r>
                      <a:r>
                        <a:rPr lang="en-IN" sz="1800" dirty="0">
                          <a:latin typeface="Times New Roman" panose="02020603050405020304" pitchFamily="18" charset="0"/>
                          <a:cs typeface="Times New Roman" panose="02020603050405020304" pitchFamily="18" charset="0"/>
                        </a:rPr>
                        <a:t>. </a:t>
                      </a:r>
                      <a:endParaRPr lang="en-IN" sz="18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10007"/>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924696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83498114"/>
              </p:ext>
            </p:extLst>
          </p:nvPr>
        </p:nvGraphicFramePr>
        <p:xfrm>
          <a:off x="548640" y="365742"/>
          <a:ext cx="11103429" cy="4754880"/>
        </p:xfrm>
        <a:graphic>
          <a:graphicData uri="http://schemas.openxmlformats.org/drawingml/2006/table">
            <a:tbl>
              <a:tblPr firstRow="1" bandRow="1">
                <a:tableStyleId>{5940675A-B579-460E-94D1-54222C63F5DA}</a:tableStyleId>
              </a:tblPr>
              <a:tblGrid>
                <a:gridCol w="646802">
                  <a:extLst>
                    <a:ext uri="{9D8B030D-6E8A-4147-A177-3AD203B41FA5}">
                      <a16:colId xmlns:a16="http://schemas.microsoft.com/office/drawing/2014/main" val="20000"/>
                    </a:ext>
                  </a:extLst>
                </a:gridCol>
                <a:gridCol w="10456627">
                  <a:extLst>
                    <a:ext uri="{9D8B030D-6E8A-4147-A177-3AD203B41FA5}">
                      <a16:colId xmlns:a16="http://schemas.microsoft.com/office/drawing/2014/main" val="20001"/>
                    </a:ext>
                  </a:extLst>
                </a:gridCol>
              </a:tblGrid>
              <a:tr h="357709">
                <a:tc>
                  <a:txBody>
                    <a:bodyPr/>
                    <a:lstStyle/>
                    <a:p>
                      <a:r>
                        <a:rPr lang="en-US" sz="1800" dirty="0">
                          <a:latin typeface="Times New Roman" panose="02020603050405020304" pitchFamily="18" charset="0"/>
                          <a:cs typeface="Times New Roman" panose="02020603050405020304" pitchFamily="18" charset="0"/>
                        </a:rPr>
                        <a:t>33</a:t>
                      </a:r>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IN" sz="1800" b="1" dirty="0">
                          <a:latin typeface="Times New Roman" panose="02020603050405020304" pitchFamily="18" charset="0"/>
                          <a:cs typeface="Times New Roman" panose="02020603050405020304" pitchFamily="18" charset="0"/>
                        </a:rPr>
                        <a:t>GLASS: </a:t>
                      </a:r>
                    </a:p>
                  </a:txBody>
                  <a:tcPr marT="45723" marB="45723"/>
                </a:tc>
                <a:extLst>
                  <a:ext uri="{0D108BD9-81ED-4DB2-BD59-A6C34878D82A}">
                    <a16:rowId xmlns:a16="http://schemas.microsoft.com/office/drawing/2014/main" val="10000"/>
                  </a:ext>
                </a:extLst>
              </a:tr>
              <a:tr h="1649701">
                <a:tc>
                  <a:txBody>
                    <a:bodyPr/>
                    <a:lstStyle/>
                    <a:p>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342900" indent="-342900">
                        <a:buAutoNum type="arabicParenBoth"/>
                      </a:pPr>
                      <a:r>
                        <a:rPr lang="en-US" sz="1800" dirty="0">
                          <a:latin typeface="Times New Roman" panose="02020603050405020304" pitchFamily="18" charset="0"/>
                          <a:cs typeface="Times New Roman" panose="02020603050405020304" pitchFamily="18" charset="0"/>
                        </a:rPr>
                        <a:t>Hollow ware. </a:t>
                      </a:r>
                    </a:p>
                    <a:p>
                      <a:pPr marL="0" indent="0">
                        <a:buNone/>
                      </a:pPr>
                      <a:r>
                        <a:rPr lang="en-US" sz="1800" dirty="0">
                          <a:latin typeface="Times New Roman" panose="02020603050405020304" pitchFamily="18" charset="0"/>
                          <a:cs typeface="Times New Roman" panose="02020603050405020304" pitchFamily="18" charset="0"/>
                        </a:rPr>
                        <a:t>(2) Sheet and plate glass. </a:t>
                      </a:r>
                    </a:p>
                    <a:p>
                      <a:pPr marL="0" indent="0">
                        <a:buNone/>
                      </a:pPr>
                      <a:r>
                        <a:rPr lang="en-US" sz="1800" dirty="0">
                          <a:latin typeface="Times New Roman" panose="02020603050405020304" pitchFamily="18" charset="0"/>
                          <a:cs typeface="Times New Roman" panose="02020603050405020304" pitchFamily="18" charset="0"/>
                        </a:rPr>
                        <a:t>(3) Optical glass. </a:t>
                      </a:r>
                    </a:p>
                    <a:p>
                      <a:pPr marL="0" indent="0">
                        <a:buNone/>
                      </a:pPr>
                      <a:r>
                        <a:rPr lang="en-US" sz="1800" dirty="0">
                          <a:latin typeface="Times New Roman" panose="02020603050405020304" pitchFamily="18" charset="0"/>
                          <a:cs typeface="Times New Roman" panose="02020603050405020304" pitchFamily="18" charset="0"/>
                        </a:rPr>
                        <a:t>(4) Glass wool. </a:t>
                      </a:r>
                    </a:p>
                    <a:p>
                      <a:pPr marL="0" indent="0">
                        <a:buNone/>
                      </a:pPr>
                      <a:r>
                        <a:rPr lang="en-US" sz="1800" dirty="0">
                          <a:latin typeface="Times New Roman" panose="02020603050405020304" pitchFamily="18" charset="0"/>
                          <a:cs typeface="Times New Roman" panose="02020603050405020304" pitchFamily="18" charset="0"/>
                        </a:rPr>
                        <a:t>(5) Laboratory ware. </a:t>
                      </a:r>
                    </a:p>
                    <a:p>
                      <a:pPr marL="0" indent="0">
                        <a:buNone/>
                      </a:pPr>
                      <a:r>
                        <a:rPr lang="en-US" sz="1800" dirty="0">
                          <a:latin typeface="Times New Roman" panose="02020603050405020304" pitchFamily="18" charset="0"/>
                          <a:cs typeface="Times New Roman" panose="02020603050405020304" pitchFamily="18" charset="0"/>
                        </a:rPr>
                        <a:t>(6) Miscellaneous ware.</a:t>
                      </a:r>
                      <a:endParaRPr lang="en-IN" sz="18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10001"/>
                  </a:ext>
                </a:extLst>
              </a:tr>
              <a:tr h="352687">
                <a:tc>
                  <a:txBody>
                    <a:bodyPr/>
                    <a:lstStyle/>
                    <a:p>
                      <a:r>
                        <a:rPr lang="en-US" sz="1800" dirty="0">
                          <a:latin typeface="Times New Roman" panose="02020603050405020304" pitchFamily="18" charset="0"/>
                          <a:cs typeface="Times New Roman" panose="02020603050405020304" pitchFamily="18" charset="0"/>
                        </a:rPr>
                        <a:t>34</a:t>
                      </a:r>
                      <a:endParaRPr lang="en-IN" sz="1800" b="0" dirty="0">
                        <a:latin typeface="Times New Roman" panose="02020603050405020304" pitchFamily="18" charset="0"/>
                        <a:cs typeface="Times New Roman" panose="02020603050405020304" pitchFamily="18" charset="0"/>
                      </a:endParaRPr>
                    </a:p>
                  </a:txBody>
                  <a:tcPr marT="45717" marB="45717"/>
                </a:tc>
                <a:tc>
                  <a:txBody>
                    <a:bodyPr/>
                    <a:lstStyle/>
                    <a:p>
                      <a:pPr marL="0" indent="0">
                        <a:buNone/>
                      </a:pPr>
                      <a:r>
                        <a:rPr lang="en-IN" sz="1800" b="1" dirty="0">
                          <a:latin typeface="Times New Roman" panose="02020603050405020304" pitchFamily="18" charset="0"/>
                          <a:cs typeface="Times New Roman" panose="02020603050405020304" pitchFamily="18" charset="0"/>
                        </a:rPr>
                        <a:t>CERAMICS:</a:t>
                      </a:r>
                    </a:p>
                  </a:txBody>
                  <a:tcPr marT="45717" marB="45717"/>
                </a:tc>
                <a:extLst>
                  <a:ext uri="{0D108BD9-81ED-4DB2-BD59-A6C34878D82A}">
                    <a16:rowId xmlns:a16="http://schemas.microsoft.com/office/drawing/2014/main" val="10002"/>
                  </a:ext>
                </a:extLst>
              </a:tr>
              <a:tr h="352687">
                <a:tc>
                  <a:txBody>
                    <a:bodyPr/>
                    <a:lstStyle/>
                    <a:p>
                      <a:endParaRPr lang="en-IN" sz="1800" b="0" dirty="0">
                        <a:latin typeface="Times New Roman" panose="02020603050405020304" pitchFamily="18" charset="0"/>
                        <a:cs typeface="Times New Roman" panose="02020603050405020304" pitchFamily="18" charset="0"/>
                      </a:endParaRPr>
                    </a:p>
                  </a:txBody>
                  <a:tcPr marT="45717" marB="45717"/>
                </a:tc>
                <a:tc>
                  <a:txBody>
                    <a:bodyPr/>
                    <a:lstStyle/>
                    <a:p>
                      <a:pPr marL="342900" indent="-342900">
                        <a:buAutoNum type="arabicParenBoth"/>
                      </a:pPr>
                      <a:r>
                        <a:rPr lang="en-US" sz="1800" dirty="0">
                          <a:latin typeface="Times New Roman" panose="02020603050405020304" pitchFamily="18" charset="0"/>
                          <a:cs typeface="Times New Roman" panose="02020603050405020304" pitchFamily="18" charset="0"/>
                        </a:rPr>
                        <a:t>Fire bricks. </a:t>
                      </a:r>
                    </a:p>
                    <a:p>
                      <a:pPr marL="0" indent="0">
                        <a:buNone/>
                      </a:pPr>
                      <a:r>
                        <a:rPr lang="en-US" sz="1800" dirty="0">
                          <a:latin typeface="Times New Roman" panose="02020603050405020304" pitchFamily="18" charset="0"/>
                          <a:cs typeface="Times New Roman" panose="02020603050405020304" pitchFamily="18" charset="0"/>
                        </a:rPr>
                        <a:t>(2) Refractories. </a:t>
                      </a:r>
                    </a:p>
                    <a:p>
                      <a:pPr marL="0" indent="0">
                        <a:buNone/>
                      </a:pPr>
                      <a:r>
                        <a:rPr lang="en-US" sz="1800" dirty="0">
                          <a:latin typeface="Times New Roman" panose="02020603050405020304" pitchFamily="18" charset="0"/>
                          <a:cs typeface="Times New Roman" panose="02020603050405020304" pitchFamily="18" charset="0"/>
                        </a:rPr>
                        <a:t>(3) Furnace lining bricks - acidic, basic and neutral. </a:t>
                      </a:r>
                    </a:p>
                    <a:p>
                      <a:pPr marL="0" indent="0">
                        <a:buNone/>
                      </a:pPr>
                      <a:r>
                        <a:rPr lang="en-US" sz="1800" dirty="0">
                          <a:latin typeface="Times New Roman" panose="02020603050405020304" pitchFamily="18" charset="0"/>
                          <a:cs typeface="Times New Roman" panose="02020603050405020304" pitchFamily="18" charset="0"/>
                        </a:rPr>
                        <a:t>(4) China ware and pottery. </a:t>
                      </a:r>
                    </a:p>
                    <a:p>
                      <a:pPr marL="0" indent="0">
                        <a:buNone/>
                      </a:pPr>
                      <a:r>
                        <a:rPr lang="en-US" sz="1800" dirty="0">
                          <a:latin typeface="Times New Roman" panose="02020603050405020304" pitchFamily="18" charset="0"/>
                          <a:cs typeface="Times New Roman" panose="02020603050405020304" pitchFamily="18" charset="0"/>
                        </a:rPr>
                        <a:t>(5) Sanitary ware. </a:t>
                      </a:r>
                    </a:p>
                    <a:p>
                      <a:pPr marL="0" indent="0">
                        <a:buNone/>
                      </a:pPr>
                      <a:r>
                        <a:rPr lang="en-US" sz="1800" dirty="0">
                          <a:latin typeface="Times New Roman" panose="02020603050405020304" pitchFamily="18" charset="0"/>
                          <a:cs typeface="Times New Roman" panose="02020603050405020304" pitchFamily="18" charset="0"/>
                        </a:rPr>
                        <a:t>(6) Insulators. </a:t>
                      </a:r>
                    </a:p>
                    <a:p>
                      <a:pPr marL="0" indent="0">
                        <a:buNone/>
                      </a:pPr>
                      <a:r>
                        <a:rPr lang="en-US" sz="1800" dirty="0">
                          <a:latin typeface="Times New Roman" panose="02020603050405020304" pitchFamily="18" charset="0"/>
                          <a:cs typeface="Times New Roman" panose="02020603050405020304" pitchFamily="18" charset="0"/>
                        </a:rPr>
                        <a:t>(7) Tiles. </a:t>
                      </a:r>
                    </a:p>
                    <a:p>
                      <a:pPr marL="0" indent="0">
                        <a:buNone/>
                      </a:pPr>
                      <a:r>
                        <a:rPr lang="en-US" sz="1800" dirty="0">
                          <a:latin typeface="Times New Roman" panose="02020603050405020304" pitchFamily="18" charset="0"/>
                          <a:cs typeface="Times New Roman" panose="02020603050405020304" pitchFamily="18" charset="0"/>
                        </a:rPr>
                        <a:t>(8) Graphite Crucibles.</a:t>
                      </a:r>
                      <a:endParaRPr lang="en-IN" sz="1800" b="0" dirty="0">
                        <a:latin typeface="Times New Roman" panose="02020603050405020304" pitchFamily="18" charset="0"/>
                        <a:cs typeface="Times New Roman" panose="02020603050405020304" pitchFamily="18" charset="0"/>
                      </a:endParaRPr>
                    </a:p>
                  </a:txBody>
                  <a:tcPr marT="45717" marB="45717"/>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429609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88933078"/>
              </p:ext>
            </p:extLst>
          </p:nvPr>
        </p:nvGraphicFramePr>
        <p:xfrm>
          <a:off x="389709" y="191725"/>
          <a:ext cx="11399520" cy="5878269"/>
        </p:xfrm>
        <a:graphic>
          <a:graphicData uri="http://schemas.openxmlformats.org/drawingml/2006/table">
            <a:tbl>
              <a:tblPr firstRow="1" bandRow="1">
                <a:tableStyleId>{5940675A-B579-460E-94D1-54222C63F5DA}</a:tableStyleId>
              </a:tblPr>
              <a:tblGrid>
                <a:gridCol w="664049">
                  <a:extLst>
                    <a:ext uri="{9D8B030D-6E8A-4147-A177-3AD203B41FA5}">
                      <a16:colId xmlns:a16="http://schemas.microsoft.com/office/drawing/2014/main" val="20000"/>
                    </a:ext>
                  </a:extLst>
                </a:gridCol>
                <a:gridCol w="10735471">
                  <a:extLst>
                    <a:ext uri="{9D8B030D-6E8A-4147-A177-3AD203B41FA5}">
                      <a16:colId xmlns:a16="http://schemas.microsoft.com/office/drawing/2014/main" val="20001"/>
                    </a:ext>
                  </a:extLst>
                </a:gridCol>
              </a:tblGrid>
              <a:tr h="359624">
                <a:tc>
                  <a:txBody>
                    <a:bodyPr/>
                    <a:lstStyle/>
                    <a:p>
                      <a:r>
                        <a:rPr lang="en-US" sz="2000" dirty="0">
                          <a:latin typeface="Times New Roman" panose="02020603050405020304" pitchFamily="18" charset="0"/>
                          <a:cs typeface="Times New Roman" panose="02020603050405020304" pitchFamily="18" charset="0"/>
                        </a:rPr>
                        <a:t>35</a:t>
                      </a:r>
                      <a:endParaRPr lang="en-IN" sz="2000" b="0" dirty="0">
                        <a:latin typeface="Times New Roman" panose="02020603050405020304" pitchFamily="18" charset="0"/>
                        <a:cs typeface="Times New Roman" panose="02020603050405020304" pitchFamily="18" charset="0"/>
                      </a:endParaRPr>
                    </a:p>
                  </a:txBody>
                  <a:tcPr marT="45717" marB="45717"/>
                </a:tc>
                <a:tc>
                  <a:txBody>
                    <a:bodyPr/>
                    <a:lstStyle/>
                    <a:p>
                      <a:pPr marL="0" indent="0">
                        <a:buNone/>
                      </a:pPr>
                      <a:r>
                        <a:rPr lang="en-IN" sz="2000" b="1" dirty="0">
                          <a:latin typeface="Times New Roman" panose="02020603050405020304" pitchFamily="18" charset="0"/>
                          <a:cs typeface="Times New Roman" panose="02020603050405020304" pitchFamily="18" charset="0"/>
                        </a:rPr>
                        <a:t>CEMENT AND GYPSUM PRODUCTS: </a:t>
                      </a:r>
                    </a:p>
                  </a:txBody>
                  <a:tcPr marT="45717" marB="45717"/>
                </a:tc>
                <a:extLst>
                  <a:ext uri="{0D108BD9-81ED-4DB2-BD59-A6C34878D82A}">
                    <a16:rowId xmlns:a16="http://schemas.microsoft.com/office/drawing/2014/main" val="10000"/>
                  </a:ext>
                </a:extLst>
              </a:tr>
              <a:tr h="1367115">
                <a:tc>
                  <a:txBody>
                    <a:bodyPr/>
                    <a:lstStyle/>
                    <a:p>
                      <a:endParaRPr lang="en-IN" sz="2000" b="0" dirty="0">
                        <a:latin typeface="Times New Roman" panose="02020603050405020304" pitchFamily="18" charset="0"/>
                        <a:cs typeface="Times New Roman" panose="02020603050405020304" pitchFamily="18" charset="0"/>
                      </a:endParaRPr>
                    </a:p>
                  </a:txBody>
                  <a:tcPr marT="45717" marB="45717"/>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Portland cement. </a:t>
                      </a:r>
                    </a:p>
                    <a:p>
                      <a:pPr marL="0" indent="0">
                        <a:buNone/>
                      </a:pPr>
                      <a:r>
                        <a:rPr lang="en-US" sz="2000" dirty="0">
                          <a:latin typeface="Times New Roman" panose="02020603050405020304" pitchFamily="18" charset="0"/>
                          <a:cs typeface="Times New Roman" panose="02020603050405020304" pitchFamily="18" charset="0"/>
                        </a:rPr>
                        <a:t>(2) Asbestos cement. </a:t>
                      </a:r>
                    </a:p>
                    <a:p>
                      <a:pPr marL="0" indent="0">
                        <a:buNone/>
                      </a:pPr>
                      <a:r>
                        <a:rPr lang="en-US" sz="2000" dirty="0">
                          <a:latin typeface="Times New Roman" panose="02020603050405020304" pitchFamily="18" charset="0"/>
                          <a:cs typeface="Times New Roman" panose="02020603050405020304" pitchFamily="18" charset="0"/>
                        </a:rPr>
                        <a:t>(3) Insulating boards. </a:t>
                      </a:r>
                    </a:p>
                    <a:p>
                      <a:pPr marL="0" indent="0">
                        <a:buNone/>
                      </a:pPr>
                      <a:r>
                        <a:rPr lang="en-US" sz="2000" dirty="0">
                          <a:latin typeface="Times New Roman" panose="02020603050405020304" pitchFamily="18" charset="0"/>
                          <a:cs typeface="Times New Roman" panose="02020603050405020304" pitchFamily="18" charset="0"/>
                        </a:rPr>
                        <a:t>(4) Gypsum boards, wall boards and the like. </a:t>
                      </a:r>
                      <a:endParaRPr lang="en-IN" sz="2000" b="1" dirty="0">
                        <a:latin typeface="Times New Roman" panose="02020603050405020304" pitchFamily="18" charset="0"/>
                        <a:cs typeface="Times New Roman" panose="02020603050405020304" pitchFamily="18" charset="0"/>
                      </a:endParaRPr>
                    </a:p>
                  </a:txBody>
                  <a:tcPr marT="45717" marB="45717"/>
                </a:tc>
                <a:extLst>
                  <a:ext uri="{0D108BD9-81ED-4DB2-BD59-A6C34878D82A}">
                    <a16:rowId xmlns:a16="http://schemas.microsoft.com/office/drawing/2014/main" val="10001"/>
                  </a:ext>
                </a:extLst>
              </a:tr>
              <a:tr h="359624">
                <a:tc>
                  <a:txBody>
                    <a:bodyPr/>
                    <a:lstStyle/>
                    <a:p>
                      <a:r>
                        <a:rPr lang="en-US" sz="1800" dirty="0">
                          <a:latin typeface="Times New Roman" panose="02020603050405020304" pitchFamily="18" charset="0"/>
                          <a:cs typeface="Times New Roman" panose="02020603050405020304" pitchFamily="18" charset="0"/>
                        </a:rPr>
                        <a:t>36</a:t>
                      </a:r>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0" indent="0">
                        <a:buNone/>
                      </a:pPr>
                      <a:r>
                        <a:rPr lang="en-IN" sz="1800" b="1" dirty="0">
                          <a:latin typeface="Times New Roman" panose="02020603050405020304" pitchFamily="18" charset="0"/>
                          <a:cs typeface="Times New Roman" panose="02020603050405020304" pitchFamily="18" charset="0"/>
                        </a:rPr>
                        <a:t>TIMBER PRODUCTS:</a:t>
                      </a:r>
                    </a:p>
                  </a:txBody>
                  <a:tcPr marT="45730" marB="45730"/>
                </a:tc>
                <a:extLst>
                  <a:ext uri="{0D108BD9-81ED-4DB2-BD59-A6C34878D82A}">
                    <a16:rowId xmlns:a16="http://schemas.microsoft.com/office/drawing/2014/main" val="10002"/>
                  </a:ext>
                </a:extLst>
              </a:tr>
              <a:tr h="359624">
                <a:tc>
                  <a:txBody>
                    <a:bodyPr/>
                    <a:lstStyle/>
                    <a:p>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342900" indent="-342900">
                        <a:buAutoNum type="arabicParenBoth"/>
                      </a:pPr>
                      <a:r>
                        <a:rPr lang="en-US" sz="1800" dirty="0">
                          <a:latin typeface="Times New Roman" panose="02020603050405020304" pitchFamily="18" charset="0"/>
                          <a:cs typeface="Times New Roman" panose="02020603050405020304" pitchFamily="18" charset="0"/>
                        </a:rPr>
                        <a:t>Plywood. </a:t>
                      </a:r>
                    </a:p>
                    <a:p>
                      <a:pPr marL="0" indent="0">
                        <a:buNone/>
                      </a:pPr>
                      <a:r>
                        <a:rPr lang="en-US" sz="1800" dirty="0">
                          <a:latin typeface="Times New Roman" panose="02020603050405020304" pitchFamily="18" charset="0"/>
                          <a:cs typeface="Times New Roman" panose="02020603050405020304" pitchFamily="18" charset="0"/>
                        </a:rPr>
                        <a:t>(2) Hardboard, including </a:t>
                      </a:r>
                      <a:r>
                        <a:rPr lang="en-US" sz="1800" dirty="0" err="1">
                          <a:latin typeface="Times New Roman" panose="02020603050405020304" pitchFamily="18" charset="0"/>
                          <a:cs typeface="Times New Roman" panose="02020603050405020304" pitchFamily="18" charset="0"/>
                        </a:rPr>
                        <a:t>fibre</a:t>
                      </a:r>
                      <a:r>
                        <a:rPr lang="en-US" sz="1800" dirty="0">
                          <a:latin typeface="Times New Roman" panose="02020603050405020304" pitchFamily="18" charset="0"/>
                          <a:cs typeface="Times New Roman" panose="02020603050405020304" pitchFamily="18" charset="0"/>
                        </a:rPr>
                        <a:t>-board, chip-board and the like. </a:t>
                      </a:r>
                    </a:p>
                    <a:p>
                      <a:pPr marL="0" indent="0">
                        <a:buNone/>
                      </a:pPr>
                      <a:r>
                        <a:rPr lang="en-US" sz="1800" dirty="0">
                          <a:latin typeface="Times New Roman" panose="02020603050405020304" pitchFamily="18" charset="0"/>
                          <a:cs typeface="Times New Roman" panose="02020603050405020304" pitchFamily="18" charset="0"/>
                        </a:rPr>
                        <a:t>(3) Matches.</a:t>
                      </a:r>
                    </a:p>
                    <a:p>
                      <a:pPr marL="0" indent="0">
                        <a:buNone/>
                      </a:pPr>
                      <a:r>
                        <a:rPr lang="en-US" sz="1800" dirty="0">
                          <a:latin typeface="Times New Roman" panose="02020603050405020304" pitchFamily="18" charset="0"/>
                          <a:cs typeface="Times New Roman" panose="02020603050405020304" pitchFamily="18" charset="0"/>
                        </a:rPr>
                        <a:t>(4) Miscellaneous (furniture components, bobbins, shutters and the like) </a:t>
                      </a:r>
                      <a:endParaRPr lang="en-IN" sz="1800" b="0" dirty="0">
                        <a:latin typeface="Times New Roman" panose="02020603050405020304" pitchFamily="18" charset="0"/>
                        <a:cs typeface="Times New Roman" panose="02020603050405020304" pitchFamily="18" charset="0"/>
                      </a:endParaRPr>
                    </a:p>
                  </a:txBody>
                  <a:tcPr marT="45730" marB="45730"/>
                </a:tc>
                <a:extLst>
                  <a:ext uri="{0D108BD9-81ED-4DB2-BD59-A6C34878D82A}">
                    <a16:rowId xmlns:a16="http://schemas.microsoft.com/office/drawing/2014/main" val="10003"/>
                  </a:ext>
                </a:extLst>
              </a:tr>
              <a:tr h="359624">
                <a:tc>
                  <a:txBody>
                    <a:bodyPr/>
                    <a:lstStyle/>
                    <a:p>
                      <a:r>
                        <a:rPr lang="en-US" sz="1800" dirty="0">
                          <a:latin typeface="Times New Roman" panose="02020603050405020304" pitchFamily="18" charset="0"/>
                          <a:cs typeface="Times New Roman" panose="02020603050405020304" pitchFamily="18" charset="0"/>
                        </a:rPr>
                        <a:t>37</a:t>
                      </a:r>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0" indent="0">
                        <a:buNone/>
                      </a:pPr>
                      <a:r>
                        <a:rPr lang="en-IN" sz="1800" b="1" dirty="0">
                          <a:latin typeface="Times New Roman" panose="02020603050405020304" pitchFamily="18" charset="0"/>
                          <a:cs typeface="Times New Roman" panose="02020603050405020304" pitchFamily="18" charset="0"/>
                        </a:rPr>
                        <a:t>DEFENCE INDUSTRIES:</a:t>
                      </a:r>
                    </a:p>
                  </a:txBody>
                  <a:tcPr marT="45730" marB="45730"/>
                </a:tc>
                <a:extLst>
                  <a:ext uri="{0D108BD9-81ED-4DB2-BD59-A6C34878D82A}">
                    <a16:rowId xmlns:a16="http://schemas.microsoft.com/office/drawing/2014/main" val="10004"/>
                  </a:ext>
                </a:extLst>
              </a:tr>
              <a:tr h="359624">
                <a:tc>
                  <a:txBody>
                    <a:bodyPr/>
                    <a:lstStyle/>
                    <a:p>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0" indent="0">
                        <a:buNone/>
                      </a:pPr>
                      <a:r>
                        <a:rPr lang="en-IN" sz="1800" dirty="0">
                          <a:latin typeface="Times New Roman" panose="02020603050405020304" pitchFamily="18" charset="0"/>
                          <a:cs typeface="Times New Roman" panose="02020603050405020304" pitchFamily="18" charset="0"/>
                        </a:rPr>
                        <a:t>(1) Arms and ammunition. </a:t>
                      </a:r>
                      <a:endParaRPr lang="en-IN" sz="1800" b="1" dirty="0">
                        <a:latin typeface="Times New Roman" panose="02020603050405020304" pitchFamily="18" charset="0"/>
                        <a:cs typeface="Times New Roman" panose="02020603050405020304" pitchFamily="18" charset="0"/>
                      </a:endParaRPr>
                    </a:p>
                  </a:txBody>
                  <a:tcPr marT="45730" marB="45730"/>
                </a:tc>
                <a:extLst>
                  <a:ext uri="{0D108BD9-81ED-4DB2-BD59-A6C34878D82A}">
                    <a16:rowId xmlns:a16="http://schemas.microsoft.com/office/drawing/2014/main" val="10005"/>
                  </a:ext>
                </a:extLst>
              </a:tr>
              <a:tr h="359624">
                <a:tc>
                  <a:txBody>
                    <a:bodyPr/>
                    <a:lstStyle/>
                    <a:p>
                      <a:r>
                        <a:rPr lang="en-US" sz="1800" dirty="0">
                          <a:latin typeface="Times New Roman" panose="02020603050405020304" pitchFamily="18" charset="0"/>
                          <a:cs typeface="Times New Roman" panose="02020603050405020304" pitchFamily="18" charset="0"/>
                        </a:rPr>
                        <a:t>38</a:t>
                      </a:r>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0" indent="0">
                        <a:buNone/>
                      </a:pPr>
                      <a:r>
                        <a:rPr lang="en-IN" sz="1800" b="1" dirty="0">
                          <a:latin typeface="Times New Roman" panose="02020603050405020304" pitchFamily="18" charset="0"/>
                          <a:cs typeface="Times New Roman" panose="02020603050405020304" pitchFamily="18" charset="0"/>
                        </a:rPr>
                        <a:t>MISCELLANEOUS INDUSTRIES: </a:t>
                      </a:r>
                    </a:p>
                  </a:txBody>
                  <a:tcPr marT="45730" marB="45730"/>
                </a:tc>
                <a:extLst>
                  <a:ext uri="{0D108BD9-81ED-4DB2-BD59-A6C34878D82A}">
                    <a16:rowId xmlns:a16="http://schemas.microsoft.com/office/drawing/2014/main" val="10006"/>
                  </a:ext>
                </a:extLst>
              </a:tr>
              <a:tr h="1134779">
                <a:tc>
                  <a:txBody>
                    <a:bodyPr/>
                    <a:lstStyle/>
                    <a:p>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342900" indent="-342900">
                        <a:buAutoNum type="arabicParenBoth"/>
                      </a:pPr>
                      <a:r>
                        <a:rPr lang="en-US" sz="1800" dirty="0">
                          <a:latin typeface="Times New Roman" panose="02020603050405020304" pitchFamily="18" charset="0"/>
                          <a:cs typeface="Times New Roman" panose="02020603050405020304" pitchFamily="18" charset="0"/>
                        </a:rPr>
                        <a:t>Cigarettes. </a:t>
                      </a:r>
                    </a:p>
                    <a:p>
                      <a:pPr marL="0" indent="0">
                        <a:buNone/>
                      </a:pPr>
                      <a:r>
                        <a:rPr lang="en-US" sz="1800" dirty="0">
                          <a:latin typeface="Times New Roman" panose="02020603050405020304" pitchFamily="18" charset="0"/>
                          <a:cs typeface="Times New Roman" panose="02020603050405020304" pitchFamily="18" charset="0"/>
                        </a:rPr>
                        <a:t>(2) Linoleums, whether felt based or jute based. </a:t>
                      </a:r>
                    </a:p>
                    <a:p>
                      <a:pPr marL="0" indent="0">
                        <a:buNone/>
                      </a:pPr>
                      <a:r>
                        <a:rPr lang="en-US" sz="1800" dirty="0">
                          <a:latin typeface="Times New Roman" panose="02020603050405020304" pitchFamily="18" charset="0"/>
                          <a:cs typeface="Times New Roman" panose="02020603050405020304" pitchFamily="18" charset="0"/>
                        </a:rPr>
                        <a:t>(3) Zip fasteners (metallic and non-metallic). </a:t>
                      </a:r>
                    </a:p>
                    <a:p>
                      <a:pPr marL="0" indent="0">
                        <a:buNone/>
                      </a:pPr>
                      <a:r>
                        <a:rPr lang="en-US" sz="1800" dirty="0">
                          <a:latin typeface="Times New Roman" panose="02020603050405020304" pitchFamily="18" charset="0"/>
                          <a:cs typeface="Times New Roman" panose="02020603050405020304" pitchFamily="18" charset="0"/>
                        </a:rPr>
                        <a:t>(4) Oil Stoves. </a:t>
                      </a:r>
                    </a:p>
                    <a:p>
                      <a:pPr marL="0" indent="0">
                        <a:buNone/>
                      </a:pPr>
                      <a:r>
                        <a:rPr lang="en-US" sz="1800" dirty="0">
                          <a:latin typeface="Times New Roman" panose="02020603050405020304" pitchFamily="18" charset="0"/>
                          <a:cs typeface="Times New Roman" panose="02020603050405020304" pitchFamily="18" charset="0"/>
                        </a:rPr>
                        <a:t>(5) Printing, including </a:t>
                      </a:r>
                      <a:r>
                        <a:rPr lang="en-US" sz="1800" dirty="0" err="1">
                          <a:latin typeface="Times New Roman" panose="02020603050405020304" pitchFamily="18" charset="0"/>
                          <a:cs typeface="Times New Roman" panose="02020603050405020304" pitchFamily="18" charset="0"/>
                        </a:rPr>
                        <a:t>litho</a:t>
                      </a:r>
                      <a:r>
                        <a:rPr lang="en-US" sz="1800" dirty="0">
                          <a:latin typeface="Times New Roman" panose="02020603050405020304" pitchFamily="18" charset="0"/>
                          <a:cs typeface="Times New Roman" panose="02020603050405020304" pitchFamily="18" charset="0"/>
                        </a:rPr>
                        <a:t> printing industry. </a:t>
                      </a:r>
                      <a:endParaRPr lang="en-IN" sz="1800" b="1" dirty="0">
                        <a:latin typeface="Times New Roman" panose="02020603050405020304" pitchFamily="18" charset="0"/>
                        <a:cs typeface="Times New Roman" panose="02020603050405020304" pitchFamily="18" charset="0"/>
                      </a:endParaRPr>
                    </a:p>
                  </a:txBody>
                  <a:tcPr marT="45730" marB="45730"/>
                </a:tc>
                <a:extLst>
                  <a:ext uri="{0D108BD9-81ED-4DB2-BD59-A6C34878D82A}">
                    <a16:rowId xmlns:a16="http://schemas.microsoft.com/office/drawing/2014/main" val="10007"/>
                  </a:ext>
                </a:extLst>
              </a:tr>
            </a:tbl>
          </a:graphicData>
        </a:graphic>
      </p:graphicFrame>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769839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279400" y="381001"/>
            <a:ext cx="11477171" cy="5668963"/>
          </a:xfrm>
        </p:spPr>
        <p:txBody>
          <a:bodyPr/>
          <a:lstStyle/>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Explanation 1 - The articles specified under each of the headings Nos. 3, 4, 5, 6,7, 8, 10, 11 and 13 shall include their component parts and accessories.</a:t>
            </a:r>
          </a:p>
          <a:p>
            <a:pPr algn="just">
              <a:buFont typeface="Arial" panose="020B0604020202020204" pitchFamily="34" charset="0"/>
              <a:buNone/>
            </a:pPr>
            <a:endParaRPr lang="en-US" sz="2400" dirty="0"/>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Explanation 2 - The articles specified under each of the headings Nos. 18, 19, 21 and 22 shall include the intermediates required for their manufacture.</a:t>
            </a: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069317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77049" y="381001"/>
            <a:ext cx="11285503" cy="5668963"/>
          </a:xfrm>
        </p:spPr>
        <p:txBody>
          <a:bodyPr/>
          <a:lstStyle/>
          <a:p>
            <a:pPr marL="255588" indent="-255588" algn="just">
              <a:buFont typeface="Arial" panose="020B0604020202020204" pitchFamily="34" charset="0"/>
              <a:buNone/>
            </a:pPr>
            <a:r>
              <a:rPr lang="en-IN" sz="2400" b="1" dirty="0">
                <a:latin typeface="Times New Roman" panose="02020603050405020304" pitchFamily="18" charset="0"/>
                <a:cs typeface="Times New Roman" panose="02020603050405020304" pitchFamily="18" charset="0"/>
              </a:rPr>
              <a:t>vii. Enterprises covered &amp; other conditions</a:t>
            </a:r>
            <a:endParaRPr lang="en-IN" sz="2400" dirty="0">
              <a:latin typeface="Times New Roman" panose="02020603050405020304" pitchFamily="18" charset="0"/>
              <a:cs typeface="Times New Roman" panose="02020603050405020304" pitchFamily="18" charset="0"/>
            </a:endParaRPr>
          </a:p>
          <a:p>
            <a:pPr marL="255588" indent="-255588" algn="just">
              <a:buFont typeface="Arial" panose="020B0604020202020204" pitchFamily="34" charset="0"/>
              <a:buNone/>
            </a:pPr>
            <a:r>
              <a:rPr lang="en-US" sz="2400" b="1" u="sng" dirty="0">
                <a:latin typeface="Times New Roman" panose="02020603050405020304" pitchFamily="18" charset="0"/>
                <a:cs typeface="Times New Roman" panose="02020603050405020304" pitchFamily="18" charset="0"/>
              </a:rPr>
              <a:t>Units who are engaged in manufacture or production of goods listed in First Schedule to Industries (Regulation and Development) Act, 1951 are classified as under as per Notification No. S.O. 2119 (E) dated 26</a:t>
            </a:r>
            <a:r>
              <a:rPr lang="en-US" sz="2400" b="1" u="sng" baseline="30000" dirty="0">
                <a:latin typeface="Times New Roman" panose="02020603050405020304" pitchFamily="18" charset="0"/>
                <a:cs typeface="Times New Roman" panose="02020603050405020304" pitchFamily="18" charset="0"/>
              </a:rPr>
              <a:t>th</a:t>
            </a:r>
            <a:r>
              <a:rPr lang="en-US" sz="2400" b="1" u="sng" dirty="0">
                <a:latin typeface="Times New Roman" panose="02020603050405020304" pitchFamily="18" charset="0"/>
                <a:cs typeface="Times New Roman" panose="02020603050405020304" pitchFamily="18" charset="0"/>
              </a:rPr>
              <a:t> June, 2020:</a:t>
            </a:r>
            <a:endParaRPr lang="en-US" altLang="en-US" sz="4000" b="1" u="sng"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79012538"/>
              </p:ext>
            </p:extLst>
          </p:nvPr>
        </p:nvGraphicFramePr>
        <p:xfrm>
          <a:off x="1390877" y="2486891"/>
          <a:ext cx="9949068" cy="2438275"/>
        </p:xfrm>
        <a:graphic>
          <a:graphicData uri="http://schemas.openxmlformats.org/drawingml/2006/table">
            <a:tbl>
              <a:tblPr firstRow="1" bandRow="1">
                <a:tableStyleId>{616DA210-FB5B-4158-B5E0-FEB733F419BA}</a:tableStyleId>
              </a:tblPr>
              <a:tblGrid>
                <a:gridCol w="3039993">
                  <a:extLst>
                    <a:ext uri="{9D8B030D-6E8A-4147-A177-3AD203B41FA5}">
                      <a16:colId xmlns:a16="http://schemas.microsoft.com/office/drawing/2014/main" val="20000"/>
                    </a:ext>
                  </a:extLst>
                </a:gridCol>
                <a:gridCol w="2307631">
                  <a:extLst>
                    <a:ext uri="{9D8B030D-6E8A-4147-A177-3AD203B41FA5}">
                      <a16:colId xmlns:a16="http://schemas.microsoft.com/office/drawing/2014/main" val="20001"/>
                    </a:ext>
                  </a:extLst>
                </a:gridCol>
                <a:gridCol w="2114177">
                  <a:extLst>
                    <a:ext uri="{9D8B030D-6E8A-4147-A177-3AD203B41FA5}">
                      <a16:colId xmlns:a16="http://schemas.microsoft.com/office/drawing/2014/main" val="20002"/>
                    </a:ext>
                  </a:extLst>
                </a:gridCol>
                <a:gridCol w="2487267">
                  <a:extLst>
                    <a:ext uri="{9D8B030D-6E8A-4147-A177-3AD203B41FA5}">
                      <a16:colId xmlns:a16="http://schemas.microsoft.com/office/drawing/2014/main" val="20003"/>
                    </a:ext>
                  </a:extLst>
                </a:gridCol>
              </a:tblGrid>
              <a:tr h="639991">
                <a:tc>
                  <a:txBody>
                    <a:bodyPr/>
                    <a:lstStyle/>
                    <a:p>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IN" sz="2000" dirty="0">
                          <a:latin typeface="Times New Roman" panose="02020603050405020304" pitchFamily="18" charset="0"/>
                          <a:cs typeface="Times New Roman" panose="02020603050405020304" pitchFamily="18" charset="0"/>
                        </a:rPr>
                        <a:t>Micro enterprise</a:t>
                      </a:r>
                    </a:p>
                  </a:txBody>
                  <a:tcPr marT="45714" marB="45714"/>
                </a:tc>
                <a:tc>
                  <a:txBody>
                    <a:bodyPr/>
                    <a:lstStyle/>
                    <a:p>
                      <a:r>
                        <a:rPr lang="en-IN" sz="2000" dirty="0">
                          <a:latin typeface="Times New Roman" panose="02020603050405020304" pitchFamily="18" charset="0"/>
                          <a:cs typeface="Times New Roman" panose="02020603050405020304" pitchFamily="18" charset="0"/>
                        </a:rPr>
                        <a:t>Small enterprise</a:t>
                      </a:r>
                    </a:p>
                  </a:txBody>
                  <a:tcPr marT="45714" marB="45714"/>
                </a:tc>
                <a:tc>
                  <a:txBody>
                    <a:bodyPr/>
                    <a:lstStyle/>
                    <a:p>
                      <a:r>
                        <a:rPr lang="en-IN" sz="2000" dirty="0">
                          <a:latin typeface="Times New Roman" panose="02020603050405020304" pitchFamily="18" charset="0"/>
                          <a:cs typeface="Times New Roman" panose="02020603050405020304" pitchFamily="18" charset="0"/>
                        </a:rPr>
                        <a:t>Medium enterprise</a:t>
                      </a:r>
                    </a:p>
                  </a:txBody>
                  <a:tcPr marT="45714" marB="45714"/>
                </a:tc>
                <a:extLst>
                  <a:ext uri="{0D108BD9-81ED-4DB2-BD59-A6C34878D82A}">
                    <a16:rowId xmlns:a16="http://schemas.microsoft.com/office/drawing/2014/main" val="10000"/>
                  </a:ext>
                </a:extLst>
              </a:tr>
              <a:tr h="639991">
                <a:tc>
                  <a:txBody>
                    <a:bodyPr/>
                    <a:lstStyle/>
                    <a:p>
                      <a:r>
                        <a:rPr lang="en-US" sz="2000" dirty="0">
                          <a:latin typeface="Times New Roman" panose="02020603050405020304" pitchFamily="18" charset="0"/>
                          <a:cs typeface="Times New Roman" panose="02020603050405020304" pitchFamily="18" charset="0"/>
                        </a:rPr>
                        <a:t>Investment in Plant &amp; Machinery or equipment </a:t>
                      </a:r>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 1 crore </a:t>
                      </a:r>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Rs.10 crore</a:t>
                      </a:r>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Rs.50 crore</a:t>
                      </a:r>
                      <a:endParaRPr lang="en-IN" sz="2000" dirty="0">
                        <a:latin typeface="Times New Roman" panose="02020603050405020304" pitchFamily="18" charset="0"/>
                        <a:cs typeface="Times New Roman" panose="02020603050405020304" pitchFamily="18" charset="0"/>
                      </a:endParaRPr>
                    </a:p>
                  </a:txBody>
                  <a:tcPr marT="45714" marB="45714"/>
                </a:tc>
                <a:extLst>
                  <a:ext uri="{0D108BD9-81ED-4DB2-BD59-A6C34878D82A}">
                    <a16:rowId xmlns:a16="http://schemas.microsoft.com/office/drawing/2014/main" val="10001"/>
                  </a:ext>
                </a:extLst>
              </a:tr>
              <a:tr h="370789">
                <a:tc>
                  <a:txBody>
                    <a:bodyPr/>
                    <a:lstStyle/>
                    <a:p>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IN" sz="2000" dirty="0">
                          <a:latin typeface="Times New Roman" panose="02020603050405020304" pitchFamily="18" charset="0"/>
                          <a:cs typeface="Times New Roman" panose="02020603050405020304" pitchFamily="18" charset="0"/>
                        </a:rPr>
                        <a:t>And</a:t>
                      </a:r>
                    </a:p>
                  </a:txBody>
                  <a:tcPr marT="45714" marB="45714"/>
                </a:tc>
                <a:tc>
                  <a:txBody>
                    <a:bodyPr/>
                    <a:lstStyle/>
                    <a:p>
                      <a:r>
                        <a:rPr lang="en-IN" sz="2000" dirty="0">
                          <a:latin typeface="Times New Roman" panose="02020603050405020304" pitchFamily="18" charset="0"/>
                          <a:cs typeface="Times New Roman" panose="02020603050405020304" pitchFamily="18" charset="0"/>
                        </a:rPr>
                        <a:t>And</a:t>
                      </a:r>
                    </a:p>
                  </a:txBody>
                  <a:tcPr marT="45714" marB="45714"/>
                </a:tc>
                <a:tc>
                  <a:txBody>
                    <a:bodyPr/>
                    <a:lstStyle/>
                    <a:p>
                      <a:r>
                        <a:rPr lang="en-IN" sz="2000" dirty="0">
                          <a:latin typeface="Times New Roman" panose="02020603050405020304" pitchFamily="18" charset="0"/>
                          <a:cs typeface="Times New Roman" panose="02020603050405020304" pitchFamily="18" charset="0"/>
                        </a:rPr>
                        <a:t>And</a:t>
                      </a:r>
                    </a:p>
                  </a:txBody>
                  <a:tcPr marT="45714" marB="45714"/>
                </a:tc>
                <a:extLst>
                  <a:ext uri="{0D108BD9-81ED-4DB2-BD59-A6C34878D82A}">
                    <a16:rowId xmlns:a16="http://schemas.microsoft.com/office/drawing/2014/main" val="10002"/>
                  </a:ext>
                </a:extLst>
              </a:tr>
              <a:tr h="639991">
                <a:tc>
                  <a:txBody>
                    <a:bodyPr/>
                    <a:lstStyle/>
                    <a:p>
                      <a:r>
                        <a:rPr lang="en-IN" sz="2000" dirty="0">
                          <a:latin typeface="Times New Roman" panose="02020603050405020304" pitchFamily="18" charset="0"/>
                          <a:cs typeface="Times New Roman" panose="02020603050405020304" pitchFamily="18" charset="0"/>
                        </a:rPr>
                        <a:t>Turnover </a:t>
                      </a: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Rs.5 crore </a:t>
                      </a:r>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Rs.50 crore </a:t>
                      </a:r>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Rs.250 crore </a:t>
                      </a:r>
                      <a:endParaRPr lang="en-IN" sz="2000" dirty="0">
                        <a:latin typeface="Times New Roman" panose="02020603050405020304" pitchFamily="18" charset="0"/>
                        <a:cs typeface="Times New Roman" panose="02020603050405020304" pitchFamily="18" charset="0"/>
                      </a:endParaRPr>
                    </a:p>
                  </a:txBody>
                  <a:tcPr marT="45714" marB="45714"/>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612725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5937" y="381001"/>
            <a:ext cx="11398358" cy="5668963"/>
          </a:xfrm>
        </p:spPr>
        <p:txBody>
          <a:bodyPr/>
          <a:lstStyle/>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viii. In the same notification it is stated that that </a:t>
            </a:r>
            <a:r>
              <a:rPr lang="en-US" sz="2400" b="1" u="sng" dirty="0">
                <a:latin typeface="Times New Roman" panose="02020603050405020304" pitchFamily="18" charset="0"/>
                <a:cs typeface="Times New Roman" panose="02020603050405020304" pitchFamily="18" charset="0"/>
              </a:rPr>
              <a:t>composite criteria of investment and turnover would be applied for classification as micro, small and medium enterprise.</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Which means </a:t>
            </a:r>
            <a:r>
              <a:rPr lang="en-US" sz="2400" b="1" u="sng" dirty="0">
                <a:latin typeface="Times New Roman" panose="02020603050405020304" pitchFamily="18" charset="0"/>
                <a:cs typeface="Times New Roman" panose="02020603050405020304" pitchFamily="18" charset="0"/>
              </a:rPr>
              <a:t>both the conditions given in the above table are to be satisfied</a:t>
            </a:r>
            <a:r>
              <a:rPr lang="en-US" sz="2400" dirty="0">
                <a:latin typeface="Times New Roman" panose="02020603050405020304" pitchFamily="18" charset="0"/>
                <a:cs typeface="Times New Roman" panose="02020603050405020304" pitchFamily="18" charset="0"/>
              </a:rPr>
              <a:t> for </a:t>
            </a:r>
            <a:r>
              <a:rPr lang="en-US" sz="2400" b="1" u="sng" dirty="0">
                <a:latin typeface="Times New Roman" panose="02020603050405020304" pitchFamily="18" charset="0"/>
                <a:cs typeface="Times New Roman" panose="02020603050405020304" pitchFamily="18" charset="0"/>
              </a:rPr>
              <a:t>classifying a unit as micro, small or medium enterprise.</a:t>
            </a:r>
          </a:p>
          <a:p>
            <a:pPr algn="just">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ix. It is also stated that </a:t>
            </a:r>
            <a:r>
              <a:rPr lang="en-US" sz="2400" b="1" u="sng" dirty="0">
                <a:latin typeface="Times New Roman" panose="02020603050405020304" pitchFamily="18" charset="0"/>
                <a:cs typeface="Times New Roman" panose="02020603050405020304" pitchFamily="18" charset="0"/>
              </a:rPr>
              <a:t>if an enterprise crosses any of the limits specified in its present category either by way of investment in plant &amp; machinery / equipment or turnover, it would be placed in the next higher category.</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However, </a:t>
            </a:r>
            <a:r>
              <a:rPr lang="en-US" sz="2400" b="1" u="sng" dirty="0">
                <a:latin typeface="Times New Roman" panose="02020603050405020304" pitchFamily="18" charset="0"/>
                <a:cs typeface="Times New Roman" panose="02020603050405020304" pitchFamily="18" charset="0"/>
              </a:rPr>
              <a:t>for downgrading the enterprise, both the criteria should be below the limit from the existing level.</a:t>
            </a:r>
            <a:endParaRPr lang="en-US" altLang="en-US" sz="40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22485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324" y="1481329"/>
            <a:ext cx="11193353" cy="4525963"/>
          </a:xfrm>
        </p:spPr>
        <p:txBody>
          <a:bodyPr>
            <a:normAutofit/>
          </a:bodyPr>
          <a:lstStyle/>
          <a:p>
            <a:pPr algn="just">
              <a:buNone/>
            </a:pPr>
            <a:r>
              <a:rPr lang="en-US" sz="2400" b="1" dirty="0">
                <a:latin typeface="Times New Roman" pitchFamily="18" charset="0"/>
                <a:cs typeface="Times New Roman" pitchFamily="18" charset="0"/>
              </a:rPr>
              <a:t>MSMEs and Professionals</a:t>
            </a:r>
          </a:p>
          <a:p>
            <a:pPr algn="just">
              <a:buNone/>
            </a:pPr>
            <a:r>
              <a:rPr lang="en-US" sz="2400" i="1" dirty="0">
                <a:latin typeface="Times New Roman" pitchFamily="18" charset="0"/>
                <a:cs typeface="Times New Roman" pitchFamily="18" charset="0"/>
              </a:rPr>
              <a:t>134. MSMEs are growth engines of our economy. ………………. Moreover, to support MSMEs in timely receipt of payments, I propose to allow deduction for expenditure incurred on payments made to them only when payment is actually made.</a:t>
            </a:r>
          </a:p>
        </p:txBody>
      </p:sp>
      <p:sp>
        <p:nvSpPr>
          <p:cNvPr id="3" name="Title 2"/>
          <p:cNvSpPr>
            <a:spLocks noGrp="1"/>
          </p:cNvSpPr>
          <p:nvPr>
            <p:ph type="title"/>
          </p:nvPr>
        </p:nvSpPr>
        <p:spPr/>
        <p:txBody>
          <a:bodyPr/>
          <a:lstStyle/>
          <a:p>
            <a:r>
              <a:rPr lang="en-US" dirty="0">
                <a:solidFill>
                  <a:schemeClr val="tx1"/>
                </a:solidFill>
                <a:latin typeface="Times New Roman" pitchFamily="18" charset="0"/>
                <a:cs typeface="Times New Roman" pitchFamily="18" charset="0"/>
              </a:rPr>
              <a:t>Budget speech to Finance Bill 2023</a:t>
            </a:r>
          </a:p>
        </p:txBody>
      </p:sp>
      <p:sp>
        <p:nvSpPr>
          <p:cNvPr id="4" name="Footer Placeholder 3"/>
          <p:cNvSpPr>
            <a:spLocks noGrp="1"/>
          </p:cNvSpPr>
          <p:nvPr>
            <p:ph type="ftr" sz="quarter" idx="11"/>
          </p:nvPr>
        </p:nvSpPr>
        <p:spPr/>
        <p:txBody>
          <a:bodyPr/>
          <a:lstStyle/>
          <a:p>
            <a:r>
              <a:rPr lang="en-IN"/>
              <a:t>H. C. Khincha &amp; Co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543001" y="381001"/>
            <a:ext cx="10953598" cy="5668963"/>
          </a:xfrm>
        </p:spPr>
        <p:txBody>
          <a:bodyPr/>
          <a:lstStyle/>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x. As regards, calculation of </a:t>
            </a:r>
            <a:r>
              <a:rPr lang="en-US" sz="2400" b="1" u="sng" dirty="0">
                <a:latin typeface="Times New Roman" panose="02020603050405020304" pitchFamily="18" charset="0"/>
                <a:cs typeface="Times New Roman" panose="02020603050405020304" pitchFamily="18" charset="0"/>
              </a:rPr>
              <a:t>investment in plant &amp; machinery or equipment, it is with reference to the ITR of the previous year filed under the Income tax Act,1961.</a:t>
            </a:r>
          </a:p>
          <a:p>
            <a:pPr algn="just">
              <a:buFont typeface="Arial" panose="020B0604020202020204" pitchFamily="34" charset="0"/>
              <a:buNone/>
            </a:pPr>
            <a:r>
              <a:rPr lang="en-US" sz="2400" b="1" u="sng" dirty="0">
                <a:latin typeface="Times New Roman" panose="02020603050405020304" pitchFamily="18" charset="0"/>
                <a:cs typeface="Times New Roman" panose="02020603050405020304" pitchFamily="18" charset="0"/>
              </a:rPr>
              <a:t>Therefore, WDV of the assets would be considered and not their original cost</a:t>
            </a:r>
            <a:r>
              <a:rPr lang="en-US" sz="2400" dirty="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xi. Similarly, </a:t>
            </a:r>
            <a:r>
              <a:rPr lang="en-US" sz="2400" b="1" u="sng" dirty="0">
                <a:latin typeface="Times New Roman" panose="02020603050405020304" pitchFamily="18" charset="0"/>
                <a:cs typeface="Times New Roman" panose="02020603050405020304" pitchFamily="18" charset="0"/>
              </a:rPr>
              <a:t>for computing the turnover, it shall exclude export of goods or services or both.</a:t>
            </a:r>
          </a:p>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Information as regards turnover and export turnover shall be linked to the Income-tax Act, 1961 or the Central Goods and Services Act and the GSTIN.</a:t>
            </a:r>
            <a:endParaRPr lang="en-US" altLang="en-US" sz="40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117128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448" y="383176"/>
            <a:ext cx="11146344" cy="5597843"/>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From the combined reading of section 15 and section 2(b) of MSMED Act, 2006, following can be summarized: </a:t>
            </a:r>
          </a:p>
          <a:p>
            <a:pPr marL="0" indent="0" algn="just">
              <a:buNone/>
            </a:pPr>
            <a:r>
              <a:rPr lang="en-IN" sz="2400" b="1" u="sng" dirty="0">
                <a:latin typeface="Times New Roman" panose="02020603050405020304" pitchFamily="18" charset="0"/>
                <a:cs typeface="Times New Roman" panose="02020603050405020304" pitchFamily="18" charset="0"/>
              </a:rPr>
              <a:t>A buyer is liable to make payment within a period of 15 days if there is not agreed date of payment and in case there is agreed date of payment then agreed date or maximum 45 days whichever is earlier.</a:t>
            </a:r>
          </a:p>
          <a:p>
            <a:pPr marL="0" indent="0" algn="just">
              <a:buNone/>
            </a:pPr>
            <a:r>
              <a:rPr lang="en-IN" sz="2400" b="1" u="sng" dirty="0">
                <a:latin typeface="Times New Roman" panose="02020603050405020304" pitchFamily="18" charset="0"/>
                <a:cs typeface="Times New Roman" panose="02020603050405020304" pitchFamily="18" charset="0"/>
              </a:rPr>
              <a:t>However, the period of 15 days/45 days shall be reckoned from the day of acceptance / deemed acceptance, which is summarised as under</a:t>
            </a:r>
            <a:r>
              <a:rPr lang="en-IN" sz="2400" dirty="0">
                <a:latin typeface="Times New Roman" panose="02020603050405020304" pitchFamily="18" charset="0"/>
                <a:cs typeface="Times New Roman" panose="02020603050405020304" pitchFamily="18" charset="0"/>
              </a:rPr>
              <a:t>:</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endParaRPr lang="en-IN" sz="2400"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1285240" y="3301841"/>
          <a:ext cx="9702800" cy="2443639"/>
        </p:xfrm>
        <a:graphic>
          <a:graphicData uri="http://schemas.openxmlformats.org/drawingml/2006/table">
            <a:tbl>
              <a:tblPr firstRow="1" bandRow="1">
                <a:tableStyleId>{5940675A-B579-460E-94D1-54222C63F5DA}</a:tableStyleId>
              </a:tblPr>
              <a:tblGrid>
                <a:gridCol w="976344">
                  <a:extLst>
                    <a:ext uri="{9D8B030D-6E8A-4147-A177-3AD203B41FA5}">
                      <a16:colId xmlns:a16="http://schemas.microsoft.com/office/drawing/2014/main" val="731444531"/>
                    </a:ext>
                  </a:extLst>
                </a:gridCol>
                <a:gridCol w="5492189">
                  <a:extLst>
                    <a:ext uri="{9D8B030D-6E8A-4147-A177-3AD203B41FA5}">
                      <a16:colId xmlns:a16="http://schemas.microsoft.com/office/drawing/2014/main" val="426853677"/>
                    </a:ext>
                  </a:extLst>
                </a:gridCol>
                <a:gridCol w="3234267">
                  <a:extLst>
                    <a:ext uri="{9D8B030D-6E8A-4147-A177-3AD203B41FA5}">
                      <a16:colId xmlns:a16="http://schemas.microsoft.com/office/drawing/2014/main" val="3953399898"/>
                    </a:ext>
                  </a:extLst>
                </a:gridCol>
              </a:tblGrid>
              <a:tr h="736759">
                <a:tc>
                  <a:txBody>
                    <a:bodyPr/>
                    <a:lstStyle/>
                    <a:p>
                      <a:r>
                        <a:rPr lang="en-IN" sz="2000" b="1" i="0" kern="1200" dirty="0">
                          <a:solidFill>
                            <a:schemeClr val="tx1"/>
                          </a:solidFill>
                          <a:effectLst/>
                          <a:latin typeface="Times New Roman" panose="02020603050405020304" pitchFamily="18" charset="0"/>
                          <a:ea typeface="+mn-ea"/>
                          <a:cs typeface="Times New Roman" panose="02020603050405020304" pitchFamily="18" charset="0"/>
                        </a:rPr>
                        <a:t>Sr. No.</a:t>
                      </a:r>
                      <a:br>
                        <a:rPr lang="en-IN" sz="2000" b="1" dirty="0">
                          <a:latin typeface="Times New Roman" panose="02020603050405020304" pitchFamily="18" charset="0"/>
                          <a:cs typeface="Times New Roman" panose="02020603050405020304" pitchFamily="18" charset="0"/>
                        </a:rPr>
                      </a:br>
                      <a:endParaRPr lang="en-IN" sz="2000" b="1" dirty="0">
                        <a:latin typeface="Times New Roman" panose="02020603050405020304" pitchFamily="18" charset="0"/>
                        <a:cs typeface="Times New Roman" panose="02020603050405020304" pitchFamily="18" charset="0"/>
                      </a:endParaRPr>
                    </a:p>
                  </a:txBody>
                  <a:tcPr/>
                </a:tc>
                <a:tc>
                  <a:txBody>
                    <a:bodyPr/>
                    <a:lstStyle/>
                    <a:p>
                      <a:r>
                        <a:rPr lang="en-IN" sz="2000" b="1" i="0" kern="1200" dirty="0">
                          <a:solidFill>
                            <a:schemeClr val="tx1"/>
                          </a:solidFill>
                          <a:effectLst/>
                          <a:latin typeface="Times New Roman" panose="02020603050405020304" pitchFamily="18" charset="0"/>
                          <a:ea typeface="+mn-ea"/>
                          <a:cs typeface="Times New Roman" panose="02020603050405020304" pitchFamily="18" charset="0"/>
                        </a:rPr>
                        <a:t>Case</a:t>
                      </a:r>
                      <a:endParaRPr lang="en-IN" sz="2000" b="1" dirty="0">
                        <a:latin typeface="Times New Roman" panose="02020603050405020304" pitchFamily="18" charset="0"/>
                        <a:cs typeface="Times New Roman" panose="02020603050405020304" pitchFamily="18" charset="0"/>
                      </a:endParaRPr>
                    </a:p>
                  </a:txBody>
                  <a:tcPr/>
                </a:tc>
                <a:tc>
                  <a:txBody>
                    <a:bodyPr/>
                    <a:lstStyle/>
                    <a:p>
                      <a:r>
                        <a:rPr lang="en-IN" sz="2000" b="1" i="0" kern="1200" dirty="0">
                          <a:solidFill>
                            <a:schemeClr val="tx1"/>
                          </a:solidFill>
                          <a:effectLst/>
                          <a:latin typeface="Times New Roman" panose="02020603050405020304" pitchFamily="18" charset="0"/>
                          <a:ea typeface="+mn-ea"/>
                          <a:cs typeface="Times New Roman" panose="02020603050405020304" pitchFamily="18" charset="0"/>
                        </a:rPr>
                        <a:t>Day of Acceptance/Deemed Acceptance</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8685890"/>
                  </a:ext>
                </a:extLst>
              </a:tr>
              <a:tr h="370840">
                <a:tc>
                  <a:txBody>
                    <a:bodyPr/>
                    <a:lstStyle/>
                    <a:p>
                      <a:r>
                        <a:rPr lang="en-IN" sz="2000" dirty="0">
                          <a:latin typeface="Times New Roman" panose="02020603050405020304" pitchFamily="18" charset="0"/>
                          <a:cs typeface="Times New Roman" panose="02020603050405020304" pitchFamily="18" charset="0"/>
                        </a:rPr>
                        <a:t>1</a:t>
                      </a:r>
                    </a:p>
                  </a:txBody>
                  <a:tcPr/>
                </a:tc>
                <a:tc>
                  <a:txBody>
                    <a:bodyPr/>
                    <a:lstStyle/>
                    <a:p>
                      <a:r>
                        <a:rPr lang="en-IN" sz="2000" b="0" i="0" kern="1200" dirty="0">
                          <a:solidFill>
                            <a:schemeClr val="tx1"/>
                          </a:solidFill>
                          <a:effectLst/>
                          <a:latin typeface="Times New Roman" panose="02020603050405020304" pitchFamily="18" charset="0"/>
                          <a:ea typeface="+mn-ea"/>
                          <a:cs typeface="Times New Roman" panose="02020603050405020304" pitchFamily="18" charset="0"/>
                        </a:rPr>
                        <a:t>An Objection is made by the Buyer in writing, </a:t>
                      </a:r>
                      <a:r>
                        <a:rPr lang="en-IN" sz="2000" b="1" i="0" u="sng" kern="1200" dirty="0">
                          <a:solidFill>
                            <a:schemeClr val="tx1"/>
                          </a:solidFill>
                          <a:effectLst/>
                          <a:latin typeface="Times New Roman" panose="02020603050405020304" pitchFamily="18" charset="0"/>
                          <a:ea typeface="+mn-ea"/>
                          <a:cs typeface="Times New Roman" panose="02020603050405020304" pitchFamily="18" charset="0"/>
                        </a:rPr>
                        <a:t>within 15 days</a:t>
                      </a:r>
                      <a:r>
                        <a:rPr lang="en-IN" sz="2000" b="1" i="0" u="none" kern="1200" dirty="0">
                          <a:solidFill>
                            <a:schemeClr val="tx1"/>
                          </a:solidFill>
                          <a:effectLst/>
                          <a:latin typeface="Times New Roman" panose="02020603050405020304" pitchFamily="18" charset="0"/>
                          <a:ea typeface="+mn-ea"/>
                          <a:cs typeface="Times New Roman" panose="02020603050405020304" pitchFamily="18" charset="0"/>
                        </a:rPr>
                        <a:t> </a:t>
                      </a:r>
                      <a:r>
                        <a:rPr lang="en-IN" sz="2000" b="0" i="0" kern="1200" dirty="0">
                          <a:solidFill>
                            <a:schemeClr val="tx1"/>
                          </a:solidFill>
                          <a:effectLst/>
                          <a:latin typeface="Times New Roman" panose="02020603050405020304" pitchFamily="18" charset="0"/>
                          <a:ea typeface="+mn-ea"/>
                          <a:cs typeface="Times New Roman" panose="02020603050405020304" pitchFamily="18" charset="0"/>
                        </a:rPr>
                        <a:t>from the day of delivery of goods or service</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b="0" i="0" kern="1200" dirty="0">
                          <a:solidFill>
                            <a:schemeClr val="tx1"/>
                          </a:solidFill>
                          <a:effectLst/>
                          <a:latin typeface="Times New Roman" panose="02020603050405020304" pitchFamily="18" charset="0"/>
                          <a:ea typeface="+mn-ea"/>
                          <a:cs typeface="Times New Roman" panose="02020603050405020304" pitchFamily="18" charset="0"/>
                        </a:rPr>
                        <a:t>The day on which such objection is removed by the supplier</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28475298"/>
                  </a:ext>
                </a:extLst>
              </a:tr>
              <a:tr h="370840">
                <a:tc>
                  <a:txBody>
                    <a:bodyPr/>
                    <a:lstStyle/>
                    <a:p>
                      <a:r>
                        <a:rPr lang="en-IN" sz="2000" dirty="0">
                          <a:latin typeface="Times New Roman" panose="02020603050405020304" pitchFamily="18" charset="0"/>
                          <a:cs typeface="Times New Roman" panose="02020603050405020304" pitchFamily="18" charset="0"/>
                        </a:rPr>
                        <a:t>2</a:t>
                      </a:r>
                    </a:p>
                  </a:txBody>
                  <a:tcPr/>
                </a:tc>
                <a:tc>
                  <a:txBody>
                    <a:bodyPr/>
                    <a:lstStyle/>
                    <a:p>
                      <a:r>
                        <a:rPr lang="en-IN" sz="2000" b="0" i="0" kern="1200" dirty="0">
                          <a:solidFill>
                            <a:schemeClr val="tx1"/>
                          </a:solidFill>
                          <a:effectLst/>
                          <a:latin typeface="Times New Roman" panose="02020603050405020304" pitchFamily="18" charset="0"/>
                          <a:ea typeface="+mn-ea"/>
                          <a:cs typeface="Times New Roman" panose="02020603050405020304" pitchFamily="18" charset="0"/>
                        </a:rPr>
                        <a:t>In Any other case</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b="0" i="0" kern="1200" dirty="0">
                          <a:solidFill>
                            <a:schemeClr val="tx1"/>
                          </a:solidFill>
                          <a:effectLst/>
                          <a:latin typeface="Times New Roman" panose="02020603050405020304" pitchFamily="18" charset="0"/>
                          <a:ea typeface="+mn-ea"/>
                          <a:cs typeface="Times New Roman" panose="02020603050405020304" pitchFamily="18" charset="0"/>
                        </a:rPr>
                        <a:t>The day of actual delivery of goods or service</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48866143"/>
                  </a:ext>
                </a:extLst>
              </a:tr>
            </a:tbl>
          </a:graphicData>
        </a:graphic>
      </p:graphicFrame>
      <p:sp>
        <p:nvSpPr>
          <p:cNvPr id="4" name="Footer Placeholder 3"/>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804988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422" y="579120"/>
            <a:ext cx="11550396" cy="5597843"/>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From combined reading of Section 43B of Income Tax Act and relevant provisions of MSMED Act, 2006, following can be summarised: </a:t>
            </a:r>
          </a:p>
          <a:p>
            <a:pPr marL="514350" indent="-514350" algn="just">
              <a:buSzPct val="99000"/>
              <a:buFont typeface="+mj-lt"/>
              <a:buAutoNum type="romanLcPeriod"/>
            </a:pPr>
            <a:r>
              <a:rPr lang="en-IN" sz="2400" b="1" u="sng" dirty="0">
                <a:latin typeface="Times New Roman" panose="02020603050405020304" pitchFamily="18" charset="0"/>
                <a:cs typeface="Times New Roman" panose="02020603050405020304" pitchFamily="18" charset="0"/>
              </a:rPr>
              <a:t>Only Micro and Small enterprises will be governed by section 43B(h) i.e., amount payable to medium enterprises will not be governed by section 43B(h). </a:t>
            </a:r>
          </a:p>
          <a:p>
            <a:pPr marL="514350" indent="-514350" algn="just">
              <a:buSzPct val="99000"/>
              <a:buFont typeface="+mj-lt"/>
              <a:buAutoNum type="romanLcPeriod"/>
            </a:pPr>
            <a:r>
              <a:rPr lang="en-IN" sz="2400" b="1" u="sng" dirty="0">
                <a:latin typeface="Times New Roman" panose="02020603050405020304" pitchFamily="18" charset="0"/>
                <a:cs typeface="Times New Roman" panose="02020603050405020304" pitchFamily="18" charset="0"/>
              </a:rPr>
              <a:t>When there is no agreement between the buyer and supplier in writing, any amount remained outstanding as on 31st March, if not paid within 15 days from the date as mentioned above, shall be disallowed in that year. </a:t>
            </a:r>
          </a:p>
          <a:p>
            <a:pPr marL="514350" indent="-514350" algn="just">
              <a:buSzPct val="99000"/>
              <a:buFont typeface="+mj-lt"/>
              <a:buAutoNum type="romanLcPeriod"/>
            </a:pPr>
            <a:r>
              <a:rPr lang="en-IN" sz="2400" b="1" u="sng" dirty="0">
                <a:latin typeface="Times New Roman" panose="02020603050405020304" pitchFamily="18" charset="0"/>
                <a:cs typeface="Times New Roman" panose="02020603050405020304" pitchFamily="18" charset="0"/>
              </a:rPr>
              <a:t>When there is agreement between the buyer and supplier in writing, any amount remained outstanding as on 31st March and if not paid within 45 days or period agreed between the buyer and supplier in writing, whichever is earlier, shall be disallowed in that year.</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158767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28" y="579120"/>
            <a:ext cx="11035984" cy="5597843"/>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Frequently Asked Questions (FAQs) on Amendment in Section 43B(h)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Q-1: </a:t>
            </a:r>
            <a:r>
              <a:rPr lang="en-US" sz="2400" b="1" dirty="0">
                <a:latin typeface="Times New Roman" panose="02020603050405020304" pitchFamily="18" charset="0"/>
                <a:cs typeface="Times New Roman" panose="02020603050405020304" pitchFamily="18" charset="0"/>
              </a:rPr>
              <a:t>What is the effective date of the applicability of clause (h) of Section 43B?</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err="1">
                <a:latin typeface="Times New Roman" panose="02020603050405020304" pitchFamily="18" charset="0"/>
                <a:cs typeface="Times New Roman" panose="02020603050405020304" pitchFamily="18" charset="0"/>
              </a:rPr>
              <a:t>Ans</a:t>
            </a:r>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The effective date for the applicability of clause (h) of Section 43B would be from 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April, 2024 </a:t>
            </a:r>
            <a:r>
              <a:rPr lang="en-GB" sz="2400" dirty="0">
                <a:latin typeface="Times New Roman" panose="02020603050405020304" pitchFamily="18" charset="0"/>
                <a:cs typeface="Times New Roman" panose="02020603050405020304" pitchFamily="18" charset="0"/>
              </a:rPr>
              <a:t> i.e. from assessment year 2024-2025. </a:t>
            </a:r>
          </a:p>
          <a:p>
            <a:pPr marL="0" indent="0" algn="just">
              <a:buNone/>
            </a:pPr>
            <a:r>
              <a:rPr lang="en-US" sz="2400" dirty="0">
                <a:latin typeface="Times New Roman" panose="02020603050405020304" pitchFamily="18" charset="0"/>
                <a:cs typeface="Times New Roman" panose="02020603050405020304" pitchFamily="18" charset="0"/>
              </a:rPr>
              <a:t> </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991114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161" y="124586"/>
            <a:ext cx="11714919" cy="6122278"/>
          </a:xfrm>
        </p:spPr>
        <p:txBody>
          <a:bodyPr>
            <a:normAutofit/>
          </a:bodyPr>
          <a:lstStyle/>
          <a:p>
            <a:pPr marL="0" indent="0" algn="just">
              <a:buNone/>
            </a:pPr>
            <a:r>
              <a:rPr lang="en-IN" sz="2350" b="1" dirty="0">
                <a:latin typeface="Times New Roman" panose="02020603050405020304" pitchFamily="18" charset="0"/>
                <a:cs typeface="Times New Roman" panose="02020603050405020304" pitchFamily="18" charset="0"/>
              </a:rPr>
              <a:t>Q-2: Whether this amendment can be made applicable for an amount outstanding to micro and small enterprise as on 31/03/2023?</a:t>
            </a:r>
          </a:p>
          <a:p>
            <a:pPr marL="0" indent="0" algn="just">
              <a:buNone/>
            </a:pPr>
            <a:endParaRPr lang="en-IN" sz="2350" b="1" dirty="0">
              <a:latin typeface="Times New Roman" panose="02020603050405020304" pitchFamily="18" charset="0"/>
              <a:cs typeface="Times New Roman" panose="02020603050405020304" pitchFamily="18" charset="0"/>
            </a:endParaRPr>
          </a:p>
          <a:p>
            <a:pPr marL="0" indent="0" algn="just">
              <a:buNone/>
            </a:pPr>
            <a:r>
              <a:rPr lang="en-IN" sz="2350" b="1" dirty="0">
                <a:latin typeface="Times New Roman" panose="02020603050405020304" pitchFamily="18" charset="0"/>
                <a:cs typeface="Times New Roman" panose="02020603050405020304" pitchFamily="18" charset="0"/>
              </a:rPr>
              <a:t>Ans.:</a:t>
            </a:r>
            <a:r>
              <a:rPr lang="en-GB" sz="2350" dirty="0">
                <a:latin typeface="Times New Roman" panose="02020603050405020304" pitchFamily="18" charset="0"/>
                <a:cs typeface="Times New Roman" panose="02020603050405020304" pitchFamily="18" charset="0"/>
              </a:rPr>
              <a:t> The </a:t>
            </a:r>
            <a:r>
              <a:rPr lang="en-GB" sz="2350" b="1" u="sng" dirty="0">
                <a:latin typeface="Times New Roman" panose="02020603050405020304" pitchFamily="18" charset="0"/>
                <a:cs typeface="Times New Roman" panose="02020603050405020304" pitchFamily="18" charset="0"/>
              </a:rPr>
              <a:t>expenditure which is appearing as amount outstanding would have been allowed as deduction in the earlier years according to method of accounting employed by the </a:t>
            </a:r>
            <a:r>
              <a:rPr lang="en-GB" sz="2350" b="1" u="sng" dirty="0" err="1">
                <a:latin typeface="Times New Roman" panose="02020603050405020304" pitchFamily="18" charset="0"/>
                <a:cs typeface="Times New Roman" panose="02020603050405020304" pitchFamily="18" charset="0"/>
              </a:rPr>
              <a:t>assessee</a:t>
            </a:r>
            <a:r>
              <a:rPr lang="en-GB" sz="2350" b="1" u="sng" dirty="0">
                <a:latin typeface="Times New Roman" panose="02020603050405020304" pitchFamily="18" charset="0"/>
                <a:cs typeface="Times New Roman" panose="02020603050405020304" pitchFamily="18" charset="0"/>
              </a:rPr>
              <a:t>.</a:t>
            </a:r>
          </a:p>
          <a:p>
            <a:pPr marL="0" indent="0" algn="just">
              <a:buNone/>
            </a:pPr>
            <a:r>
              <a:rPr lang="en-GB" sz="2350" dirty="0">
                <a:latin typeface="Times New Roman" panose="02020603050405020304" pitchFamily="18" charset="0"/>
                <a:cs typeface="Times New Roman" panose="02020603050405020304" pitchFamily="18" charset="0"/>
              </a:rPr>
              <a:t>Hence, the provisions of clause (h) of section 43B cannot apply to the outstanding provisions.</a:t>
            </a:r>
          </a:p>
          <a:p>
            <a:pPr marL="0" indent="0" algn="just">
              <a:buNone/>
            </a:pPr>
            <a:r>
              <a:rPr lang="en-GB" sz="2350" dirty="0">
                <a:latin typeface="Times New Roman" panose="02020603050405020304" pitchFamily="18" charset="0"/>
                <a:cs typeface="Times New Roman" panose="02020603050405020304" pitchFamily="18" charset="0"/>
              </a:rPr>
              <a:t>It </a:t>
            </a:r>
            <a:r>
              <a:rPr lang="en-GB" sz="2350" b="1" u="sng" dirty="0">
                <a:latin typeface="Times New Roman" panose="02020603050405020304" pitchFamily="18" charset="0"/>
                <a:cs typeface="Times New Roman" panose="02020603050405020304" pitchFamily="18" charset="0"/>
              </a:rPr>
              <a:t>restricts the </a:t>
            </a:r>
            <a:r>
              <a:rPr lang="en-GB" sz="2350" b="1" u="sng" dirty="0" err="1">
                <a:latin typeface="Times New Roman" panose="02020603050405020304" pitchFamily="18" charset="0"/>
                <a:cs typeface="Times New Roman" panose="02020603050405020304" pitchFamily="18" charset="0"/>
              </a:rPr>
              <a:t>allowability</a:t>
            </a:r>
            <a:r>
              <a:rPr lang="en-GB" sz="2350" b="1" u="sng" dirty="0">
                <a:latin typeface="Times New Roman" panose="02020603050405020304" pitchFamily="18" charset="0"/>
                <a:cs typeface="Times New Roman" panose="02020603050405020304" pitchFamily="18" charset="0"/>
              </a:rPr>
              <a:t> of expenditure and not bring to charge any amount which has already been allowed as deduction.</a:t>
            </a:r>
            <a:endParaRPr lang="en-GB" sz="2350" dirty="0">
              <a:latin typeface="Times New Roman" panose="02020603050405020304" pitchFamily="18" charset="0"/>
              <a:cs typeface="Times New Roman" panose="02020603050405020304" pitchFamily="18" charset="0"/>
            </a:endParaRPr>
          </a:p>
          <a:p>
            <a:pPr marL="0" indent="0" algn="just">
              <a:buNone/>
            </a:pPr>
            <a:r>
              <a:rPr lang="en-IN" sz="2350" dirty="0">
                <a:latin typeface="Times New Roman" panose="02020603050405020304" pitchFamily="18" charset="0"/>
                <a:cs typeface="Times New Roman" panose="02020603050405020304" pitchFamily="18" charset="0"/>
              </a:rPr>
              <a:t>This </a:t>
            </a:r>
            <a:r>
              <a:rPr lang="en-IN" sz="2350" b="1" u="sng" dirty="0">
                <a:latin typeface="Times New Roman" panose="02020603050405020304" pitchFamily="18" charset="0"/>
                <a:cs typeface="Times New Roman" panose="02020603050405020304" pitchFamily="18" charset="0"/>
              </a:rPr>
              <a:t>amendment is made applicable from AY 2024-25 i.e. FY 2023-24.</a:t>
            </a:r>
          </a:p>
          <a:p>
            <a:pPr marL="0" indent="0" algn="just">
              <a:buNone/>
            </a:pPr>
            <a:r>
              <a:rPr lang="en-IN" sz="2350" dirty="0">
                <a:latin typeface="Times New Roman" panose="02020603050405020304" pitchFamily="18" charset="0"/>
                <a:cs typeface="Times New Roman" panose="02020603050405020304" pitchFamily="18" charset="0"/>
              </a:rPr>
              <a:t>Hence, </a:t>
            </a:r>
            <a:r>
              <a:rPr lang="en-IN" sz="2350" b="1" u="sng" dirty="0">
                <a:latin typeface="Times New Roman" panose="02020603050405020304" pitchFamily="18" charset="0"/>
                <a:cs typeface="Times New Roman" panose="02020603050405020304" pitchFamily="18" charset="0"/>
              </a:rPr>
              <a:t>this amendment is not applicable for an amount outstanding to micro and small enterprise as on 31/03/2023.</a:t>
            </a:r>
          </a:p>
          <a:p>
            <a:pPr marL="0" indent="0" algn="just">
              <a:buNone/>
            </a:pPr>
            <a:r>
              <a:rPr lang="en-US" sz="2350" dirty="0">
                <a:latin typeface="Times New Roman" panose="02020603050405020304" pitchFamily="18" charset="0"/>
                <a:cs typeface="Times New Roman" panose="02020603050405020304" pitchFamily="18" charset="0"/>
              </a:rPr>
              <a:t>Any </a:t>
            </a:r>
            <a:r>
              <a:rPr lang="en-US" sz="2350" b="1" u="sng" dirty="0">
                <a:latin typeface="Times New Roman" panose="02020603050405020304" pitchFamily="18" charset="0"/>
                <a:cs typeface="Times New Roman" panose="02020603050405020304" pitchFamily="18" charset="0"/>
              </a:rPr>
              <a:t>outstanding balance as on 31</a:t>
            </a:r>
            <a:r>
              <a:rPr lang="en-US" sz="2350" b="1" u="sng" baseline="30000" dirty="0">
                <a:latin typeface="Times New Roman" panose="02020603050405020304" pitchFamily="18" charset="0"/>
                <a:cs typeface="Times New Roman" panose="02020603050405020304" pitchFamily="18" charset="0"/>
              </a:rPr>
              <a:t>st</a:t>
            </a:r>
            <a:r>
              <a:rPr lang="en-US" sz="2350" b="1" u="sng" dirty="0">
                <a:latin typeface="Times New Roman" panose="02020603050405020304" pitchFamily="18" charset="0"/>
                <a:cs typeface="Times New Roman" panose="02020603050405020304" pitchFamily="18" charset="0"/>
              </a:rPr>
              <a:t> March, 2023, if continues to remain outstanding as on 31.03.2024, the provisions meant for disallowance contained in section 43B(h) would not apply.</a:t>
            </a:r>
            <a:endParaRPr lang="en-IN" sz="235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481338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576" y="228600"/>
            <a:ext cx="11484089" cy="5883047"/>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Q-3. What if the amount outstanding at year-end (i.e., 31-03-2024) is paid in the next financial year 2024-25 but beyond the time allowed by Section 15 of the MSMED Act?</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Where the </a:t>
            </a:r>
            <a:r>
              <a:rPr lang="en-GB" sz="2400" b="1" u="sng" dirty="0">
                <a:latin typeface="Times New Roman" panose="02020603050405020304" pitchFamily="18" charset="0"/>
                <a:cs typeface="Times New Roman" panose="02020603050405020304" pitchFamily="18" charset="0"/>
              </a:rPr>
              <a:t>amount outstanding at year-end is paid next year beyond</a:t>
            </a:r>
            <a:r>
              <a:rPr lang="en-GB" sz="2400" dirty="0">
                <a:latin typeface="Times New Roman" panose="02020603050405020304" pitchFamily="18" charset="0"/>
                <a:cs typeface="Times New Roman" panose="02020603050405020304" pitchFamily="18" charset="0"/>
              </a:rPr>
              <a:t> the time allowed in </a:t>
            </a:r>
            <a:r>
              <a:rPr lang="en-GB" sz="2400" b="1" u="sng" dirty="0">
                <a:latin typeface="Times New Roman" panose="02020603050405020304" pitchFamily="18" charset="0"/>
                <a:cs typeface="Times New Roman" panose="02020603050405020304" pitchFamily="18" charset="0"/>
              </a:rPr>
              <a:t>Section 15 of the MSMED Act,</a:t>
            </a:r>
            <a:r>
              <a:rPr lang="en-GB" sz="2400" dirty="0">
                <a:latin typeface="Times New Roman" panose="02020603050405020304" pitchFamily="18" charset="0"/>
                <a:cs typeface="Times New Roman" panose="02020603050405020304" pitchFamily="18" charset="0"/>
              </a:rPr>
              <a:t> such </a:t>
            </a:r>
            <a:r>
              <a:rPr lang="en-GB" sz="2400" b="1" u="sng" dirty="0">
                <a:latin typeface="Times New Roman" panose="02020603050405020304" pitchFamily="18" charset="0"/>
                <a:cs typeface="Times New Roman" panose="02020603050405020304" pitchFamily="18" charset="0"/>
              </a:rPr>
              <a:t>amount shall be disallowed while computing the business income for the current financial year 2023-24.</a:t>
            </a:r>
          </a:p>
          <a:p>
            <a:pPr marL="0" indent="0" algn="just">
              <a:buNone/>
            </a:pPr>
            <a:r>
              <a:rPr lang="en-GB" sz="2400" dirty="0">
                <a:latin typeface="Times New Roman" panose="02020603050405020304" pitchFamily="18" charset="0"/>
                <a:cs typeface="Times New Roman" panose="02020603050405020304" pitchFamily="18" charset="0"/>
              </a:rPr>
              <a:t>However, </a:t>
            </a:r>
            <a:r>
              <a:rPr lang="en-GB" sz="2400" b="1" u="sng" dirty="0">
                <a:latin typeface="Times New Roman" panose="02020603050405020304" pitchFamily="18" charset="0"/>
                <a:cs typeface="Times New Roman" panose="02020603050405020304" pitchFamily="18" charset="0"/>
              </a:rPr>
              <a:t>this disallowance is not permanent or irreversible.</a:t>
            </a:r>
          </a:p>
          <a:p>
            <a:pPr marL="0" indent="0" algn="just">
              <a:buNone/>
            </a:pPr>
            <a:r>
              <a:rPr lang="en-GB" sz="2400" dirty="0">
                <a:latin typeface="Times New Roman" panose="02020603050405020304" pitchFamily="18" charset="0"/>
                <a:cs typeface="Times New Roman" panose="02020603050405020304" pitchFamily="18" charset="0"/>
              </a:rPr>
              <a:t>Where the </a:t>
            </a:r>
            <a:r>
              <a:rPr lang="en-GB" sz="2400" b="1" u="sng" dirty="0">
                <a:latin typeface="Times New Roman" panose="02020603050405020304" pitchFamily="18" charset="0"/>
                <a:cs typeface="Times New Roman" panose="02020603050405020304" pitchFamily="18" charset="0"/>
              </a:rPr>
              <a:t>amount outstanding at year-end is paid next year but beyond the limitation period of Section 15 of the MSMED Act, such amount shall be allowed while computing the business income in the next FY 2024-25 on an actual payment basis.</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151660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155" y="228600"/>
            <a:ext cx="11598930" cy="5883047"/>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 -4. If goods were purchased from MSEs on 01-04-2023 and payment was made on 31-03-2024, will it be disallowed under Section 43B(h) for the assessment year 2024-25?</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 </a:t>
            </a:r>
            <a:r>
              <a:rPr lang="en-GB" sz="2400" dirty="0">
                <a:latin typeface="Times New Roman" panose="02020603050405020304" pitchFamily="18" charset="0"/>
                <a:cs typeface="Times New Roman" panose="02020603050405020304" pitchFamily="18" charset="0"/>
              </a:rPr>
              <a:t>There will be no disallowance. </a:t>
            </a:r>
          </a:p>
          <a:p>
            <a:pPr marL="0" indent="0" algn="just">
              <a:buNone/>
            </a:pPr>
            <a:r>
              <a:rPr lang="en-GB" sz="2400" dirty="0">
                <a:latin typeface="Times New Roman" panose="02020603050405020304" pitchFamily="18" charset="0"/>
                <a:cs typeface="Times New Roman" panose="02020603050405020304" pitchFamily="18" charset="0"/>
              </a:rPr>
              <a:t>Even though </a:t>
            </a:r>
            <a:r>
              <a:rPr lang="en-GB" sz="2400" b="1" u="sng" dirty="0">
                <a:latin typeface="Times New Roman" panose="02020603050405020304" pitchFamily="18" charset="0"/>
                <a:cs typeface="Times New Roman" panose="02020603050405020304" pitchFamily="18" charset="0"/>
              </a:rPr>
              <a:t>payment is made beyond the time specified in Section 15 of the MSMED Act, it is made during the same year and is not outstanding as at the year-end.</a:t>
            </a:r>
            <a:r>
              <a:rPr lang="en-GB" sz="2400" dirty="0">
                <a:latin typeface="Times New Roman" panose="02020603050405020304" pitchFamily="18" charset="0"/>
                <a:cs typeface="Times New Roman" panose="02020603050405020304" pitchFamily="18" charset="0"/>
              </a:rPr>
              <a:t> </a:t>
            </a:r>
          </a:p>
          <a:p>
            <a:pPr marL="0" indent="0" algn="just">
              <a:buNone/>
            </a:pPr>
            <a:r>
              <a:rPr lang="en-GB" sz="2400" dirty="0">
                <a:latin typeface="Times New Roman" panose="02020603050405020304" pitchFamily="18" charset="0"/>
                <a:cs typeface="Times New Roman" panose="02020603050405020304" pitchFamily="18" charset="0"/>
              </a:rPr>
              <a:t>Therefore, </a:t>
            </a:r>
            <a:r>
              <a:rPr lang="en-GB" sz="2400" b="1" u="sng" dirty="0">
                <a:latin typeface="Times New Roman" panose="02020603050405020304" pitchFamily="18" charset="0"/>
                <a:cs typeface="Times New Roman" panose="02020603050405020304" pitchFamily="18" charset="0"/>
              </a:rPr>
              <a:t>the amount will be allowed on an actual basis and not disallowed.</a:t>
            </a:r>
            <a:r>
              <a:rPr lang="en-GB" sz="2400" dirty="0">
                <a:latin typeface="Times New Roman" panose="02020603050405020304" pitchFamily="18" charset="0"/>
                <a:cs typeface="Times New Roman" panose="02020603050405020304" pitchFamily="18" charset="0"/>
              </a:rPr>
              <a:t> </a:t>
            </a:r>
          </a:p>
          <a:p>
            <a:pPr marL="0" indent="0" algn="just">
              <a:buNone/>
            </a:pPr>
            <a:r>
              <a:rPr lang="en-GB" sz="2400" dirty="0">
                <a:latin typeface="Times New Roman" panose="02020603050405020304" pitchFamily="18" charset="0"/>
                <a:cs typeface="Times New Roman" panose="02020603050405020304" pitchFamily="18" charset="0"/>
              </a:rPr>
              <a:t>However, such a delay is </a:t>
            </a:r>
            <a:r>
              <a:rPr lang="en-GB" sz="2400" b="1" u="sng" dirty="0">
                <a:latin typeface="Times New Roman" panose="02020603050405020304" pitchFamily="18" charset="0"/>
                <a:cs typeface="Times New Roman" panose="02020603050405020304" pitchFamily="18" charset="0"/>
              </a:rPr>
              <a:t>not a smart strategy as interest under Section 16 of the MSMED Act, 2006 will be payable by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to the supplier at three times the bank rate compounded at monthly rests.</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465730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290" y="401782"/>
            <a:ext cx="11447748" cy="5775181"/>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Q-5: What if buyer makes payment to supplier after 15/45 days, but before filing the return of income for that financial year?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Ans.: </a:t>
            </a:r>
            <a:r>
              <a:rPr lang="en-IN" sz="2400" dirty="0">
                <a:latin typeface="Times New Roman" panose="02020603050405020304" pitchFamily="18" charset="0"/>
                <a:cs typeface="Times New Roman" panose="02020603050405020304" pitchFamily="18" charset="0"/>
              </a:rPr>
              <a:t>As per the </a:t>
            </a:r>
            <a:r>
              <a:rPr lang="en-IN" sz="2400" b="1" u="sng" dirty="0">
                <a:latin typeface="Times New Roman" panose="02020603050405020304" pitchFamily="18" charset="0"/>
                <a:cs typeface="Times New Roman" panose="02020603050405020304" pitchFamily="18" charset="0"/>
              </a:rPr>
              <a:t>amendment made in first proviso to section 43B, benefit of first proviso will not be available for dues to micro and small enterprise,</a:t>
            </a:r>
          </a:p>
          <a:p>
            <a:pPr marL="0" indent="0" algn="just">
              <a:buNone/>
            </a:pPr>
            <a:r>
              <a:rPr lang="en-IN" sz="2400" dirty="0">
                <a:latin typeface="Times New Roman" panose="02020603050405020304" pitchFamily="18" charset="0"/>
                <a:cs typeface="Times New Roman" panose="02020603050405020304" pitchFamily="18" charset="0"/>
              </a:rPr>
              <a:t>Hence, </a:t>
            </a:r>
            <a:r>
              <a:rPr lang="en-IN" sz="2400" b="1" u="sng" dirty="0">
                <a:latin typeface="Times New Roman" panose="02020603050405020304" pitchFamily="18" charset="0"/>
                <a:cs typeface="Times New Roman" panose="02020603050405020304" pitchFamily="18" charset="0"/>
              </a:rPr>
              <a:t>though payment is made before filing of return of income, deduction can only be claimed in the year in which actual payment is made and not in the year of accrual.</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4139822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950"/>
            <a:ext cx="11338560" cy="5772014"/>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Q-6: How year-end provisions will be dealt in for disallowance under 43B(h)?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Ans.: </a:t>
            </a:r>
            <a:r>
              <a:rPr lang="en-IN" sz="2400" dirty="0">
                <a:latin typeface="Times New Roman" panose="02020603050405020304" pitchFamily="18" charset="0"/>
                <a:cs typeface="Times New Roman" panose="02020603050405020304" pitchFamily="18" charset="0"/>
              </a:rPr>
              <a:t>As per section 15 and section 2(b) of MSMED Act, 2006 payment must be made within 15/45 days from the actual delivery of goods or services.</a:t>
            </a:r>
          </a:p>
          <a:p>
            <a:pPr marL="0" indent="0" algn="just">
              <a:buNone/>
            </a:pPr>
            <a:r>
              <a:rPr lang="en-IN" sz="2400" dirty="0">
                <a:latin typeface="Times New Roman" panose="02020603050405020304" pitchFamily="18" charset="0"/>
                <a:cs typeface="Times New Roman" panose="02020603050405020304" pitchFamily="18" charset="0"/>
              </a:rPr>
              <a:t>Hence</a:t>
            </a:r>
            <a:r>
              <a:rPr lang="en-IN" sz="2400" b="1" u="sng" dirty="0">
                <a:latin typeface="Times New Roman" panose="02020603050405020304" pitchFamily="18" charset="0"/>
                <a:cs typeface="Times New Roman" panose="02020603050405020304" pitchFamily="18" charset="0"/>
              </a:rPr>
              <a:t>, for any provision made for which actual delivery of goods or service does not take place till the end of year, no disallowance can be made under section 43B(h).</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4103294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009" y="282864"/>
            <a:ext cx="11490147" cy="5830599"/>
          </a:xfrm>
        </p:spPr>
        <p:txBody>
          <a:bodyPr>
            <a:noAutofit/>
          </a:bodyPr>
          <a:lstStyle/>
          <a:p>
            <a:pPr marL="0" indent="0" algn="just">
              <a:buNone/>
            </a:pPr>
            <a:r>
              <a:rPr lang="en-IN" sz="2350" b="1" dirty="0">
                <a:latin typeface="Times New Roman" panose="02020603050405020304" pitchFamily="18" charset="0"/>
                <a:cs typeface="Times New Roman" panose="02020603050405020304" pitchFamily="18" charset="0"/>
              </a:rPr>
              <a:t>Q-7: </a:t>
            </a:r>
            <a:r>
              <a:rPr lang="en-US" sz="2350" b="1" dirty="0">
                <a:latin typeface="Times New Roman" panose="02020603050405020304" pitchFamily="18" charset="0"/>
                <a:cs typeface="Times New Roman" panose="02020603050405020304" pitchFamily="18" charset="0"/>
              </a:rPr>
              <a:t>What is the Time Limit specified u/s 15 of the Micro, Small, and Medium Enterprises Development Act, 2006? </a:t>
            </a:r>
          </a:p>
          <a:p>
            <a:pPr marL="0" indent="0" algn="just">
              <a:buNone/>
            </a:pPr>
            <a:endParaRPr lang="en-IN" sz="2350" b="1" dirty="0">
              <a:latin typeface="Times New Roman" panose="02020603050405020304" pitchFamily="18" charset="0"/>
              <a:cs typeface="Times New Roman" panose="02020603050405020304" pitchFamily="18" charset="0"/>
            </a:endParaRPr>
          </a:p>
          <a:p>
            <a:pPr marL="0" indent="0" algn="just">
              <a:buNone/>
            </a:pPr>
            <a:r>
              <a:rPr lang="en-IN" sz="2350" b="1" dirty="0">
                <a:latin typeface="Times New Roman" panose="02020603050405020304" pitchFamily="18" charset="0"/>
                <a:cs typeface="Times New Roman" panose="02020603050405020304" pitchFamily="18" charset="0"/>
              </a:rPr>
              <a:t>Ans. : </a:t>
            </a:r>
            <a:r>
              <a:rPr lang="en-US" sz="2350" dirty="0">
                <a:latin typeface="Times New Roman" panose="02020603050405020304" pitchFamily="18" charset="0"/>
                <a:cs typeface="Times New Roman" panose="02020603050405020304" pitchFamily="18" charset="0"/>
              </a:rPr>
              <a:t>Section 15 of MSME Development Act, 2006 stipulates that</a:t>
            </a:r>
          </a:p>
          <a:p>
            <a:pPr marL="0" indent="0" algn="just">
              <a:buNone/>
            </a:pPr>
            <a:r>
              <a:rPr lang="en-US" sz="2350" i="1" dirty="0">
                <a:latin typeface="Times New Roman" panose="02020603050405020304" pitchFamily="18" charset="0"/>
                <a:cs typeface="Times New Roman" panose="02020603050405020304" pitchFamily="18" charset="0"/>
              </a:rPr>
              <a:t>“Where any supplier supplies any goods or renders any services to any buyer, the buyer shall make payment therefor on or before the date agreed upon between him and the supplier in writing or, where there is no agreement in this behalf, before the appointed day.”</a:t>
            </a:r>
          </a:p>
          <a:p>
            <a:pPr marL="0" indent="0" algn="just">
              <a:buNone/>
            </a:pPr>
            <a:r>
              <a:rPr lang="en-US" sz="2350" i="1" dirty="0">
                <a:latin typeface="Times New Roman" panose="02020603050405020304" pitchFamily="18" charset="0"/>
                <a:cs typeface="Times New Roman" panose="02020603050405020304" pitchFamily="18" charset="0"/>
              </a:rPr>
              <a:t>Provided that in no case the period agreed upon between the supplier and the buyer in writing shall not exceed forty-five days from the day of acceptance or the day of deemed acceptance</a:t>
            </a:r>
            <a:r>
              <a:rPr lang="en-US" sz="2350" dirty="0">
                <a:latin typeface="Times New Roman" panose="02020603050405020304" pitchFamily="18" charset="0"/>
                <a:cs typeface="Times New Roman" panose="02020603050405020304" pitchFamily="18" charset="0"/>
              </a:rPr>
              <a:t>”</a:t>
            </a:r>
          </a:p>
          <a:p>
            <a:pPr marL="0" indent="0" algn="just">
              <a:buNone/>
            </a:pPr>
            <a:endParaRPr lang="en-US" sz="2350" dirty="0">
              <a:latin typeface="Times New Roman" panose="02020603050405020304" pitchFamily="18" charset="0"/>
              <a:cs typeface="Times New Roman" panose="02020603050405020304" pitchFamily="18" charset="0"/>
            </a:endParaRPr>
          </a:p>
          <a:p>
            <a:pPr marL="0" indent="0" algn="just">
              <a:buNone/>
            </a:pPr>
            <a:r>
              <a:rPr lang="en-US" sz="2350" dirty="0">
                <a:latin typeface="Times New Roman" panose="02020603050405020304" pitchFamily="18" charset="0"/>
                <a:cs typeface="Times New Roman" panose="02020603050405020304" pitchFamily="18" charset="0"/>
              </a:rPr>
              <a:t>From the above, </a:t>
            </a:r>
            <a:r>
              <a:rPr lang="en-US" sz="2350" b="1" u="sng" dirty="0">
                <a:latin typeface="Times New Roman" panose="02020603050405020304" pitchFamily="18" charset="0"/>
                <a:cs typeface="Times New Roman" panose="02020603050405020304" pitchFamily="18" charset="0"/>
              </a:rPr>
              <a:t>it is clear that the buyer shall make the payment to the supplier as agreed between them, however the same cannot exceed 45 days from the date of acceptance or the day of deemed acceptance i.e., from the day of endorsement of the goods/service.</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55193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3357" y="1481329"/>
            <a:ext cx="11305287" cy="4525963"/>
          </a:xfrm>
        </p:spPr>
        <p:txBody>
          <a:bodyPr>
            <a:normAutofit/>
          </a:bodyPr>
          <a:lstStyle/>
          <a:p>
            <a:pPr algn="ctr">
              <a:buNone/>
            </a:pPr>
            <a:r>
              <a:rPr lang="en-US" sz="2400" b="1" dirty="0">
                <a:latin typeface="Times New Roman" pitchFamily="18" charset="0"/>
                <a:cs typeface="Times New Roman" pitchFamily="18" charset="0"/>
              </a:rPr>
              <a:t>B. Socio Economic Welfare Measures</a:t>
            </a:r>
          </a:p>
          <a:p>
            <a:pPr algn="just">
              <a:buNone/>
            </a:pPr>
            <a:endParaRPr lang="en-US" sz="2400" b="1" dirty="0">
              <a:latin typeface="Times New Roman" pitchFamily="18" charset="0"/>
              <a:cs typeface="Times New Roman" pitchFamily="18" charset="0"/>
            </a:endParaRPr>
          </a:p>
          <a:p>
            <a:pPr algn="just">
              <a:buNone/>
            </a:pPr>
            <a:r>
              <a:rPr lang="en-US" sz="2400" b="1" dirty="0">
                <a:latin typeface="Times New Roman" pitchFamily="18" charset="0"/>
                <a:cs typeface="Times New Roman" pitchFamily="18" charset="0"/>
              </a:rPr>
              <a:t>Promoting timely payments to Micro and Small Enterprises</a:t>
            </a:r>
          </a:p>
          <a:p>
            <a:pPr algn="just">
              <a:buNone/>
            </a:pPr>
            <a:r>
              <a:rPr lang="en-US" sz="2400" i="1" dirty="0">
                <a:latin typeface="Times New Roman" pitchFamily="18" charset="0"/>
                <a:cs typeface="Times New Roman" pitchFamily="18" charset="0"/>
              </a:rPr>
              <a:t>Section 43B of the Act provides for certain deductions to be allowed only on actual payment. Further, the proviso of this section allows deduction on accrual basis, if the amount is paid by due date of furnishing of the return of income.</a:t>
            </a:r>
          </a:p>
        </p:txBody>
      </p:sp>
      <p:sp>
        <p:nvSpPr>
          <p:cNvPr id="3" name="Title 2"/>
          <p:cNvSpPr>
            <a:spLocks noGrp="1"/>
          </p:cNvSpPr>
          <p:nvPr>
            <p:ph type="title"/>
          </p:nvPr>
        </p:nvSpPr>
        <p:spPr/>
        <p:txBody>
          <a:bodyPr>
            <a:noAutofit/>
          </a:bodyPr>
          <a:lstStyle/>
          <a:p>
            <a:pPr algn="ctr"/>
            <a:r>
              <a:rPr lang="en-US" sz="3600" dirty="0">
                <a:solidFill>
                  <a:schemeClr val="tx1"/>
                </a:solidFill>
                <a:latin typeface="Times New Roman" pitchFamily="18" charset="0"/>
                <a:cs typeface="Times New Roman" pitchFamily="18" charset="0"/>
              </a:rPr>
              <a:t>MEMORANDUM EXPLAINING THE PROVISIONS IN THE FINANCE BILL, 2023</a:t>
            </a:r>
          </a:p>
        </p:txBody>
      </p:sp>
      <p:sp>
        <p:nvSpPr>
          <p:cNvPr id="4" name="Footer Placeholder 3"/>
          <p:cNvSpPr>
            <a:spLocks noGrp="1"/>
          </p:cNvSpPr>
          <p:nvPr>
            <p:ph type="ftr" sz="quarter" idx="11"/>
          </p:nvPr>
        </p:nvSpPr>
        <p:spPr/>
        <p:txBody>
          <a:bodyPr/>
          <a:lstStyle/>
          <a:p>
            <a:r>
              <a:rPr lang="en-IN"/>
              <a:t>H. C. Khincha &amp; Co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346364"/>
            <a:ext cx="11208327" cy="5680363"/>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Q-8:</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Consequences upon Failure to make payment to MSME’s within the time limit specified u/s 15 of MSME Development Act, 2006.</a:t>
            </a:r>
            <a:r>
              <a:rPr lang="en-IN" sz="2400" b="1" dirty="0">
                <a:latin typeface="Times New Roman" panose="02020603050405020304" pitchFamily="18" charset="0"/>
                <a:cs typeface="Times New Roman" panose="02020603050405020304" pitchFamily="18" charset="0"/>
              </a:rPr>
              <a:t>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Ans. : </a:t>
            </a: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buyer who fails to make the payment to the supplier of goods or service</a:t>
            </a:r>
            <a:r>
              <a:rPr lang="en-US" sz="2400" dirty="0">
                <a:latin typeface="Times New Roman" panose="02020603050405020304" pitchFamily="18" charset="0"/>
                <a:cs typeface="Times New Roman" panose="02020603050405020304" pitchFamily="18" charset="0"/>
              </a:rPr>
              <a:t> being the organization </a:t>
            </a:r>
            <a:r>
              <a:rPr lang="en-US" sz="2400" b="1" u="sng" dirty="0">
                <a:latin typeface="Times New Roman" panose="02020603050405020304" pitchFamily="18" charset="0"/>
                <a:cs typeface="Times New Roman" panose="02020603050405020304" pitchFamily="18" charset="0"/>
              </a:rPr>
              <a:t>registered as a micro or small enterprise shall be hit </a:t>
            </a:r>
            <a:r>
              <a:rPr lang="en-US" sz="2400" dirty="0">
                <a:latin typeface="Times New Roman" panose="02020603050405020304" pitchFamily="18" charset="0"/>
                <a:cs typeface="Times New Roman" panose="02020603050405020304" pitchFamily="18" charset="0"/>
              </a:rPr>
              <a:t>by the new insertion of Finance Act 2023 vide </a:t>
            </a:r>
            <a:r>
              <a:rPr lang="en-US" sz="2400" b="1" u="sng" dirty="0">
                <a:latin typeface="Times New Roman" panose="02020603050405020304" pitchFamily="18" charset="0"/>
                <a:cs typeface="Times New Roman" panose="02020603050405020304" pitchFamily="18" charset="0"/>
              </a:rPr>
              <a:t>clause (h) of Section 43B</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addition to the </a:t>
            </a:r>
            <a:r>
              <a:rPr lang="en-US" sz="2400" b="1" u="sng" dirty="0">
                <a:latin typeface="Times New Roman" panose="02020603050405020304" pitchFamily="18" charset="0"/>
                <a:cs typeface="Times New Roman" panose="02020603050405020304" pitchFamily="18" charset="0"/>
              </a:rPr>
              <a:t>compensatory interest liability as imposed by section 16 of MSME Development Act, 2006</a:t>
            </a:r>
            <a:r>
              <a:rPr lang="en-US" sz="2400" dirty="0">
                <a:latin typeface="Times New Roman" panose="02020603050405020304" pitchFamily="18" charset="0"/>
                <a:cs typeface="Times New Roman" panose="02020603050405020304" pitchFamily="18" charset="0"/>
              </a:rPr>
              <a:t> which is also an </a:t>
            </a:r>
            <a:r>
              <a:rPr lang="en-US" sz="2400" b="1" u="sng" dirty="0">
                <a:latin typeface="Times New Roman" panose="02020603050405020304" pitchFamily="18" charset="0"/>
                <a:cs typeface="Times New Roman" panose="02020603050405020304" pitchFamily="18" charset="0"/>
              </a:rPr>
              <a:t>ineligible business expenditure u/s. 23 of MSME Act, 2006.</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909957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269409" y="247832"/>
            <a:ext cx="11620371" cy="6033586"/>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The said consequences are as under:</a:t>
            </a:r>
          </a:p>
          <a:p>
            <a:pPr marL="0" indent="0" algn="just">
              <a:buNone/>
            </a:pP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Compensatory Interest u/s.16:</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Where any </a:t>
            </a:r>
            <a:r>
              <a:rPr lang="en-US" sz="2400" b="1" u="sng" dirty="0">
                <a:latin typeface="Times New Roman" panose="02020603050405020304" pitchFamily="18" charset="0"/>
                <a:cs typeface="Times New Roman" panose="02020603050405020304" pitchFamily="18" charset="0"/>
              </a:rPr>
              <a:t>buyer fails to make payment of the amount to the supplier, as required under section 15,</a:t>
            </a:r>
            <a:r>
              <a:rPr lang="en-US" sz="2400" dirty="0">
                <a:latin typeface="Times New Roman" panose="02020603050405020304" pitchFamily="18" charset="0"/>
                <a:cs typeface="Times New Roman" panose="02020603050405020304" pitchFamily="18" charset="0"/>
              </a:rPr>
              <a:t> the buyer shall, notwithstanding anything contained in any agreement between the buyer and the supplier or in any law for the time being in force, be </a:t>
            </a:r>
            <a:r>
              <a:rPr lang="en-US" sz="2400" b="1" u="sng" dirty="0">
                <a:latin typeface="Times New Roman" panose="02020603050405020304" pitchFamily="18" charset="0"/>
                <a:cs typeface="Times New Roman" panose="02020603050405020304" pitchFamily="18" charset="0"/>
              </a:rPr>
              <a:t>liable to pay compound interest</a:t>
            </a:r>
            <a:r>
              <a:rPr lang="en-US" sz="2400" dirty="0">
                <a:latin typeface="Times New Roman" panose="02020603050405020304" pitchFamily="18" charset="0"/>
                <a:cs typeface="Times New Roman" panose="02020603050405020304" pitchFamily="18" charset="0"/>
              </a:rPr>
              <a:t> with monthly rests to the supplier </a:t>
            </a:r>
            <a:r>
              <a:rPr lang="en-US" sz="2400" b="1" u="sng" dirty="0">
                <a:latin typeface="Times New Roman" panose="02020603050405020304" pitchFamily="18" charset="0"/>
                <a:cs typeface="Times New Roman" panose="02020603050405020304" pitchFamily="18" charset="0"/>
              </a:rPr>
              <a:t>on that amount from the appointed day or, as the case may be, from the date immediately following the date agreed upon, at three times of the bank rate notified by the Reserve Bank.</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The bank rate notified by the RBI for this purpose is the RBI Repo Rate. </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240879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282109" y="235132"/>
            <a:ext cx="11620371" cy="6033586"/>
          </a:xfrm>
        </p:spPr>
        <p:txBody>
          <a:bodyPr>
            <a:noAutofit/>
          </a:bodyPr>
          <a:lstStyle/>
          <a:p>
            <a:pPr marL="0" indent="0" algn="just">
              <a:buNone/>
            </a:pPr>
            <a:r>
              <a:rPr lang="en-US" sz="2250" b="1" dirty="0">
                <a:latin typeface="Times New Roman" panose="02020603050405020304" pitchFamily="18" charset="0"/>
                <a:cs typeface="Times New Roman" panose="02020603050405020304" pitchFamily="18" charset="0"/>
              </a:rPr>
              <a:t>(ii) Disallowance of Compensatory Interest paid to MSME’s u/s. 23:</a:t>
            </a:r>
          </a:p>
          <a:p>
            <a:pPr marL="0" indent="0" algn="just">
              <a:buNone/>
            </a:pPr>
            <a:r>
              <a:rPr lang="en-US" sz="2250" dirty="0">
                <a:latin typeface="Times New Roman" panose="02020603050405020304" pitchFamily="18" charset="0"/>
                <a:cs typeface="Times New Roman" panose="02020603050405020304" pitchFamily="18" charset="0"/>
              </a:rPr>
              <a:t>As per the provisions of </a:t>
            </a:r>
            <a:r>
              <a:rPr lang="en-US" sz="2250" b="1" u="sng" dirty="0">
                <a:latin typeface="Times New Roman" panose="02020603050405020304" pitchFamily="18" charset="0"/>
                <a:cs typeface="Times New Roman" panose="02020603050405020304" pitchFamily="18" charset="0"/>
              </a:rPr>
              <a:t>Section 23 of MSME Development Act, 2006,</a:t>
            </a:r>
            <a:r>
              <a:rPr lang="en-US" sz="2250" dirty="0">
                <a:latin typeface="Times New Roman" panose="02020603050405020304" pitchFamily="18" charset="0"/>
                <a:cs typeface="Times New Roman" panose="02020603050405020304" pitchFamily="18" charset="0"/>
              </a:rPr>
              <a:t> the </a:t>
            </a:r>
            <a:r>
              <a:rPr lang="en-US" sz="2250" b="1" u="sng" dirty="0">
                <a:latin typeface="Times New Roman" panose="02020603050405020304" pitchFamily="18" charset="0"/>
                <a:cs typeface="Times New Roman" panose="02020603050405020304" pitchFamily="18" charset="0"/>
              </a:rPr>
              <a:t>amount of interest payable or paid by any buyer,</a:t>
            </a:r>
            <a:r>
              <a:rPr lang="en-US" sz="2250" dirty="0">
                <a:latin typeface="Times New Roman" panose="02020603050405020304" pitchFamily="18" charset="0"/>
                <a:cs typeface="Times New Roman" panose="02020603050405020304" pitchFamily="18" charset="0"/>
              </a:rPr>
              <a:t> under or in accordance with the provisions of MSME Development Act, 2006, </a:t>
            </a:r>
            <a:r>
              <a:rPr lang="en-US" sz="2250" b="1" u="sng" dirty="0">
                <a:latin typeface="Times New Roman" panose="02020603050405020304" pitchFamily="18" charset="0"/>
                <a:cs typeface="Times New Roman" panose="02020603050405020304" pitchFamily="18" charset="0"/>
              </a:rPr>
              <a:t>shall not, for the purposes of computation of income under the Income-tax Act, 1961, be allowed as deduction.</a:t>
            </a:r>
          </a:p>
          <a:p>
            <a:pPr marL="0" indent="0" algn="just">
              <a:buNone/>
            </a:pPr>
            <a:endParaRPr lang="en-US" sz="2250" b="1" u="sng" dirty="0">
              <a:latin typeface="Times New Roman" panose="02020603050405020304" pitchFamily="18" charset="0"/>
              <a:cs typeface="Times New Roman" panose="02020603050405020304" pitchFamily="18" charset="0"/>
            </a:endParaRPr>
          </a:p>
          <a:p>
            <a:pPr marL="0" indent="0" algn="just">
              <a:buNone/>
            </a:pPr>
            <a:r>
              <a:rPr lang="en-US" sz="2250" dirty="0">
                <a:latin typeface="Times New Roman" panose="02020603050405020304" pitchFamily="18" charset="0"/>
                <a:cs typeface="Times New Roman" panose="02020603050405020304" pitchFamily="18" charset="0"/>
              </a:rPr>
              <a:t>(iii) </a:t>
            </a:r>
            <a:r>
              <a:rPr lang="en-GB" sz="2250" dirty="0">
                <a:latin typeface="Times New Roman" panose="02020603050405020304" pitchFamily="18" charset="0"/>
                <a:cs typeface="Times New Roman" panose="02020603050405020304" pitchFamily="18" charset="0"/>
              </a:rPr>
              <a:t>Any sum payable by an </a:t>
            </a:r>
            <a:r>
              <a:rPr lang="en-GB" sz="2250" dirty="0" err="1">
                <a:latin typeface="Times New Roman" panose="02020603050405020304" pitchFamily="18" charset="0"/>
                <a:cs typeface="Times New Roman" panose="02020603050405020304" pitchFamily="18" charset="0"/>
              </a:rPr>
              <a:t>assessee</a:t>
            </a:r>
            <a:r>
              <a:rPr lang="en-GB" sz="2250" dirty="0">
                <a:latin typeface="Times New Roman" panose="02020603050405020304" pitchFamily="18" charset="0"/>
                <a:cs typeface="Times New Roman" panose="02020603050405020304" pitchFamily="18" charset="0"/>
              </a:rPr>
              <a:t> for the </a:t>
            </a:r>
            <a:r>
              <a:rPr lang="en-GB" sz="2250" b="1" u="sng" dirty="0">
                <a:latin typeface="Times New Roman" panose="02020603050405020304" pitchFamily="18" charset="0"/>
                <a:cs typeface="Times New Roman" panose="02020603050405020304" pitchFamily="18" charset="0"/>
              </a:rPr>
              <a:t>expenditure incurred or payment against the purchase to the supplier who is registered as a micro or small enterprise shall be disallowed if the same is not paid within the time limit specified in 15 of the MSME Development Act, 2006</a:t>
            </a:r>
            <a:r>
              <a:rPr lang="en-GB" sz="2250" dirty="0">
                <a:latin typeface="Times New Roman" panose="02020603050405020304" pitchFamily="18" charset="0"/>
                <a:cs typeface="Times New Roman" panose="02020603050405020304" pitchFamily="18" charset="0"/>
              </a:rPr>
              <a:t> as discussed above.</a:t>
            </a:r>
            <a:endParaRPr lang="en-US" sz="225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027222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431800" y="330200"/>
            <a:ext cx="11379200" cy="5846763"/>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Q-9 : Which of the organizations are covered under clause (h) of Section 43B and how to identify them?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dirty="0" err="1">
                <a:latin typeface="Times New Roman" panose="02020603050405020304" pitchFamily="18" charset="0"/>
                <a:cs typeface="Times New Roman" panose="02020603050405020304" pitchFamily="18" charset="0"/>
              </a:rPr>
              <a:t>Ans</a:t>
            </a:r>
            <a:r>
              <a:rPr lang="en-US" sz="2200" b="1" dirty="0">
                <a:latin typeface="Times New Roman" panose="02020603050405020304" pitchFamily="18" charset="0"/>
                <a:cs typeface="Times New Roman" panose="02020603050405020304" pitchFamily="18" charset="0"/>
              </a:rPr>
              <a:t> : </a:t>
            </a:r>
            <a:r>
              <a:rPr lang="en-US" sz="2200" b="1" u="sng" dirty="0">
                <a:latin typeface="Times New Roman" panose="02020603050405020304" pitchFamily="18" charset="0"/>
                <a:cs typeface="Times New Roman" panose="02020603050405020304" pitchFamily="18" charset="0"/>
              </a:rPr>
              <a:t>The clause is applicable only for the sum payable to the Micro &amp; Small Enterprises. Therefore, the sum payable to Medium Enterprise is eligible for deduction on accrual basis also.</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dirty="0">
                <a:latin typeface="Times New Roman" panose="02020603050405020304" pitchFamily="18" charset="0"/>
                <a:cs typeface="Times New Roman" panose="02020603050405020304" pitchFamily="18" charset="0"/>
              </a:rPr>
              <a:t>Classification of Enterprises [Section 7 of MSME Development Act, 2006</a:t>
            </a:r>
          </a:p>
          <a:p>
            <a:pPr marL="0" indent="0" algn="just">
              <a:buNone/>
            </a:pPr>
            <a:r>
              <a:rPr lang="en-US" sz="2200" dirty="0">
                <a:latin typeface="Times New Roman" panose="02020603050405020304" pitchFamily="18" charset="0"/>
                <a:cs typeface="Times New Roman" panose="02020603050405020304" pitchFamily="18" charset="0"/>
              </a:rPr>
              <a:t>The </a:t>
            </a:r>
            <a:r>
              <a:rPr lang="en-US" sz="2200" b="1" u="sng" dirty="0">
                <a:latin typeface="Times New Roman" panose="02020603050405020304" pitchFamily="18" charset="0"/>
                <a:cs typeface="Times New Roman" panose="02020603050405020304" pitchFamily="18" charset="0"/>
              </a:rPr>
              <a:t>Central Government is empowered to classify any class or classes of enterprises,</a:t>
            </a:r>
            <a:r>
              <a:rPr lang="en-US" sz="2200" dirty="0">
                <a:latin typeface="Times New Roman" panose="02020603050405020304" pitchFamily="18" charset="0"/>
                <a:cs typeface="Times New Roman" panose="02020603050405020304" pitchFamily="18" charset="0"/>
              </a:rPr>
              <a:t> whether proprietorship, Hindu undivided family, an association of persons, co-operative society, partnership firm, company or undertaking or any other legal entity </a:t>
            </a:r>
            <a:r>
              <a:rPr lang="en-US" sz="2200" b="1" u="sng" dirty="0">
                <a:latin typeface="Times New Roman" panose="02020603050405020304" pitchFamily="18" charset="0"/>
                <a:cs typeface="Times New Roman" panose="02020603050405020304" pitchFamily="18" charset="0"/>
              </a:rPr>
              <a:t>as a micro, small or medium enterprise.</a:t>
            </a:r>
          </a:p>
          <a:p>
            <a:pPr marL="0" indent="0" algn="just">
              <a:buNone/>
            </a:pPr>
            <a:r>
              <a:rPr lang="en-US" sz="2200" b="1" u="sng" dirty="0">
                <a:latin typeface="Times New Roman" panose="02020603050405020304" pitchFamily="18" charset="0"/>
                <a:cs typeface="Times New Roman" panose="02020603050405020304" pitchFamily="18" charset="0"/>
              </a:rPr>
              <a:t>This section overrides section 11B of the Industries (Development and Regulation) Act, 1951.</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2536157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142119"/>
            <a:ext cx="11194472" cy="6322219"/>
          </a:xfrm>
        </p:spPr>
        <p:txBody>
          <a:bodyPr>
            <a:normAutofit/>
          </a:bodyPr>
          <a:lstStyle/>
          <a:p>
            <a:pPr marL="0" indent="0" algn="just">
              <a:buNone/>
            </a:pPr>
            <a:r>
              <a:rPr lang="en-US" sz="2400" b="1" u="sng" dirty="0">
                <a:latin typeface="Times New Roman" panose="02020603050405020304" pitchFamily="18" charset="0"/>
                <a:cs typeface="Times New Roman" panose="02020603050405020304" pitchFamily="18" charset="0"/>
              </a:rPr>
              <a:t>The classification of the enterprise as Micro, Small &amp; Medium</a:t>
            </a:r>
            <a:r>
              <a:rPr lang="en-US" sz="2400" dirty="0">
                <a:latin typeface="Times New Roman" panose="02020603050405020304" pitchFamily="18" charset="0"/>
                <a:cs typeface="Times New Roman" panose="02020603050405020304" pitchFamily="18" charset="0"/>
              </a:rPr>
              <a:t> as defined in the Micro, Small and Medium Enterprises Development Act, 2006 </a:t>
            </a:r>
            <a:r>
              <a:rPr lang="en-US" sz="2400" b="1" u="sng" dirty="0">
                <a:latin typeface="Times New Roman" panose="02020603050405020304" pitchFamily="18" charset="0"/>
                <a:cs typeface="Times New Roman" panose="02020603050405020304" pitchFamily="18" charset="0"/>
              </a:rPr>
              <a:t>is hereby produced for reference: </a:t>
            </a:r>
          </a:p>
          <a:p>
            <a:pPr marL="0" indent="0" algn="just">
              <a:buNone/>
            </a:pPr>
            <a:r>
              <a:rPr lang="en-US" sz="2400" b="1" dirty="0">
                <a:latin typeface="Times New Roman" panose="02020603050405020304" pitchFamily="18" charset="0"/>
                <a:cs typeface="Times New Roman" panose="02020603050405020304" pitchFamily="18" charset="0"/>
              </a:rPr>
              <a:t>1. Micro Enterprise </a:t>
            </a:r>
          </a:p>
          <a:p>
            <a:pPr marL="0" indent="0" algn="just">
              <a:buNone/>
            </a:pPr>
            <a:r>
              <a:rPr lang="en-US" sz="2400" b="1" u="sng" dirty="0">
                <a:latin typeface="Times New Roman" panose="02020603050405020304" pitchFamily="18" charset="0"/>
                <a:cs typeface="Times New Roman" panose="02020603050405020304" pitchFamily="18" charset="0"/>
              </a:rPr>
              <a:t>Investments less than </a:t>
            </a:r>
            <a:r>
              <a:rPr lang="en-US" sz="2400" b="1" u="sng" dirty="0" err="1">
                <a:latin typeface="Times New Roman" panose="02020603050405020304" pitchFamily="18" charset="0"/>
                <a:cs typeface="Times New Roman" panose="02020603050405020304" pitchFamily="18" charset="0"/>
              </a:rPr>
              <a:t>Rs</a:t>
            </a:r>
            <a:r>
              <a:rPr lang="en-US" sz="2400" b="1" u="sng" dirty="0">
                <a:latin typeface="Times New Roman" panose="02020603050405020304" pitchFamily="18" charset="0"/>
                <a:cs typeface="Times New Roman" panose="02020603050405020304" pitchFamily="18" charset="0"/>
              </a:rPr>
              <a:t>. 1 </a:t>
            </a:r>
            <a:r>
              <a:rPr lang="en-US" sz="2400" b="1" u="sng" dirty="0" err="1">
                <a:latin typeface="Times New Roman" panose="02020603050405020304" pitchFamily="18" charset="0"/>
                <a:cs typeface="Times New Roman" panose="02020603050405020304" pitchFamily="18" charset="0"/>
              </a:rPr>
              <a:t>crore</a:t>
            </a:r>
            <a:r>
              <a:rPr lang="en-US" sz="2400" b="1" u="sng" dirty="0">
                <a:latin typeface="Times New Roman" panose="02020603050405020304" pitchFamily="18" charset="0"/>
                <a:cs typeface="Times New Roman" panose="02020603050405020304" pitchFamily="18" charset="0"/>
              </a:rPr>
              <a:t> </a:t>
            </a:r>
          </a:p>
          <a:p>
            <a:pPr marL="0" indent="0" algn="just">
              <a:buNone/>
            </a:pPr>
            <a:r>
              <a:rPr lang="en-US" sz="2400" b="1" u="sng" dirty="0">
                <a:latin typeface="Times New Roman" panose="02020603050405020304" pitchFamily="18" charset="0"/>
                <a:cs typeface="Times New Roman" panose="02020603050405020304" pitchFamily="18" charset="0"/>
              </a:rPr>
              <a:t>Turnover of less than </a:t>
            </a:r>
            <a:r>
              <a:rPr lang="en-US" sz="2400" b="1" u="sng" dirty="0" err="1">
                <a:latin typeface="Times New Roman" panose="02020603050405020304" pitchFamily="18" charset="0"/>
                <a:cs typeface="Times New Roman" panose="02020603050405020304" pitchFamily="18" charset="0"/>
              </a:rPr>
              <a:t>Rs</a:t>
            </a:r>
            <a:r>
              <a:rPr lang="en-US" sz="2400" b="1" u="sng" dirty="0">
                <a:latin typeface="Times New Roman" panose="02020603050405020304" pitchFamily="18" charset="0"/>
                <a:cs typeface="Times New Roman" panose="02020603050405020304" pitchFamily="18" charset="0"/>
              </a:rPr>
              <a:t>. 5 </a:t>
            </a:r>
            <a:r>
              <a:rPr lang="en-US" sz="2400" b="1" u="sng" dirty="0" err="1">
                <a:latin typeface="Times New Roman" panose="02020603050405020304" pitchFamily="18" charset="0"/>
                <a:cs typeface="Times New Roman" panose="02020603050405020304" pitchFamily="18" charset="0"/>
              </a:rPr>
              <a:t>crore</a:t>
            </a:r>
            <a:r>
              <a:rPr lang="en-US" sz="2400" b="1" u="sng" dirty="0">
                <a:latin typeface="Times New Roman" panose="02020603050405020304" pitchFamily="18" charset="0"/>
                <a:cs typeface="Times New Roman" panose="02020603050405020304" pitchFamily="18" charset="0"/>
              </a:rPr>
              <a:t> </a:t>
            </a:r>
          </a:p>
          <a:p>
            <a:pPr marL="0" indent="0" algn="just">
              <a:buNone/>
            </a:pP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2. Small Enterprise </a:t>
            </a:r>
          </a:p>
          <a:p>
            <a:pPr marL="0" indent="0" algn="just">
              <a:buNone/>
            </a:pPr>
            <a:r>
              <a:rPr lang="en-US" sz="2400" b="1" u="sng" dirty="0">
                <a:latin typeface="Times New Roman" panose="02020603050405020304" pitchFamily="18" charset="0"/>
                <a:cs typeface="Times New Roman" panose="02020603050405020304" pitchFamily="18" charset="0"/>
              </a:rPr>
              <a:t>Investments less than Rs. 10 crore </a:t>
            </a:r>
          </a:p>
          <a:p>
            <a:pPr marL="0" indent="0" algn="just">
              <a:buNone/>
            </a:pPr>
            <a:r>
              <a:rPr lang="en-US" sz="2400" b="1" u="sng" dirty="0">
                <a:latin typeface="Times New Roman" panose="02020603050405020304" pitchFamily="18" charset="0"/>
                <a:cs typeface="Times New Roman" panose="02020603050405020304" pitchFamily="18" charset="0"/>
              </a:rPr>
              <a:t>Turnover less than Rs. 50 crore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3. Medium Enterprise Investments</a:t>
            </a:r>
          </a:p>
          <a:p>
            <a:pPr marL="0" indent="0" algn="just">
              <a:buNone/>
            </a:pPr>
            <a:r>
              <a:rPr lang="en-US" sz="2400" b="1" u="sng" dirty="0">
                <a:latin typeface="Times New Roman" panose="02020603050405020304" pitchFamily="18" charset="0"/>
                <a:cs typeface="Times New Roman" panose="02020603050405020304" pitchFamily="18" charset="0"/>
              </a:rPr>
              <a:t>Investments less than Rs. 50 crore </a:t>
            </a:r>
          </a:p>
          <a:p>
            <a:pPr marL="0" indent="0" algn="just">
              <a:buNone/>
            </a:pPr>
            <a:r>
              <a:rPr lang="en-US" sz="2400" b="1" u="sng" dirty="0">
                <a:latin typeface="Times New Roman" panose="02020603050405020304" pitchFamily="18" charset="0"/>
                <a:cs typeface="Times New Roman" panose="02020603050405020304" pitchFamily="18" charset="0"/>
              </a:rPr>
              <a:t>Turnover less than Rs. 250 crore </a:t>
            </a:r>
            <a:endParaRPr lang="en-US" sz="36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979708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414108" y="387928"/>
            <a:ext cx="11405348" cy="5789036"/>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It is </a:t>
            </a:r>
            <a:r>
              <a:rPr lang="en-US" sz="2400" b="1" u="sng" dirty="0">
                <a:latin typeface="Times New Roman" panose="02020603050405020304" pitchFamily="18" charset="0"/>
                <a:cs typeface="Times New Roman" panose="02020603050405020304" pitchFamily="18" charset="0"/>
              </a:rPr>
              <a:t>advisable for business entities to take an Annual Declaration from their supplier</a:t>
            </a:r>
            <a:r>
              <a:rPr lang="en-US" sz="2400" dirty="0">
                <a:latin typeface="Times New Roman" panose="02020603050405020304" pitchFamily="18" charset="0"/>
                <a:cs typeface="Times New Roman" panose="02020603050405020304" pitchFamily="18" charset="0"/>
              </a:rPr>
              <a:t> indicating </a:t>
            </a:r>
            <a:r>
              <a:rPr lang="en-US" sz="2400" b="1" u="sng" dirty="0">
                <a:latin typeface="Times New Roman" panose="02020603050405020304" pitchFamily="18" charset="0"/>
                <a:cs typeface="Times New Roman" panose="02020603050405020304" pitchFamily="18" charset="0"/>
              </a:rPr>
              <a:t>that they are micro or small enterprises registered under the Micro, Small and Medium Enterprises Development Act, 2006</a:t>
            </a:r>
            <a:r>
              <a:rPr lang="en-US" sz="2400" dirty="0">
                <a:latin typeface="Times New Roman" panose="02020603050405020304" pitchFamily="18" charset="0"/>
                <a:cs typeface="Times New Roman" panose="02020603050405020304" pitchFamily="18" charset="0"/>
              </a:rPr>
              <a:t> which will facilitate the buyer to identify the enterprise and to ensure the due compliances.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Further, the </a:t>
            </a:r>
            <a:r>
              <a:rPr lang="en-US" sz="2400" b="1" u="sng" dirty="0">
                <a:latin typeface="Times New Roman" panose="02020603050405020304" pitchFamily="18" charset="0"/>
                <a:cs typeface="Times New Roman" panose="02020603050405020304" pitchFamily="18" charset="0"/>
              </a:rPr>
              <a:t>micro and small enterprises</a:t>
            </a:r>
            <a:r>
              <a:rPr lang="en-US" sz="2400" dirty="0">
                <a:latin typeface="Times New Roman" panose="02020603050405020304" pitchFamily="18" charset="0"/>
                <a:cs typeface="Times New Roman" panose="02020603050405020304" pitchFamily="18" charset="0"/>
              </a:rPr>
              <a:t> are also advised to </a:t>
            </a:r>
            <a:r>
              <a:rPr lang="en-US" sz="2400" b="1" u="sng" dirty="0">
                <a:latin typeface="Times New Roman" panose="02020603050405020304" pitchFamily="18" charset="0"/>
                <a:cs typeface="Times New Roman" panose="02020603050405020304" pitchFamily="18" charset="0"/>
              </a:rPr>
              <a:t>mention a note on the invoice issued by them</a:t>
            </a:r>
            <a:r>
              <a:rPr lang="en-US" sz="2400" dirty="0">
                <a:latin typeface="Times New Roman" panose="02020603050405020304" pitchFamily="18" charset="0"/>
                <a:cs typeface="Times New Roman" panose="02020603050405020304" pitchFamily="18" charset="0"/>
              </a:rPr>
              <a:t> indicating that they are </a:t>
            </a:r>
            <a:r>
              <a:rPr lang="en-US" sz="2400" b="1" u="sng" dirty="0">
                <a:latin typeface="Times New Roman" panose="02020603050405020304" pitchFamily="18" charset="0"/>
                <a:cs typeface="Times New Roman" panose="02020603050405020304" pitchFamily="18" charset="0"/>
              </a:rPr>
              <a:t>registered as micro or small enterprises under MSME Development Act, 2006</a:t>
            </a:r>
            <a:r>
              <a:rPr lang="en-US" sz="2400" dirty="0">
                <a:latin typeface="Times New Roman" panose="02020603050405020304" pitchFamily="18" charset="0"/>
                <a:cs typeface="Times New Roman" panose="02020603050405020304" pitchFamily="18" charset="0"/>
              </a:rPr>
              <a:t> to facilitate the buyer about the compliance requirements. </a:t>
            </a:r>
            <a:endParaRPr lang="en-US" sz="36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575495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272" y="314960"/>
            <a:ext cx="11547543" cy="6061166"/>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Q-10: To attract the disallowance u/s 43B(h), is it mandatory that supplier should have registration under MSMED Act, 2006?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Ans.: </a:t>
            </a:r>
            <a:r>
              <a:rPr lang="en-IN" sz="2400" dirty="0">
                <a:latin typeface="Times New Roman" panose="02020603050405020304" pitchFamily="18" charset="0"/>
                <a:cs typeface="Times New Roman" panose="02020603050405020304" pitchFamily="18" charset="0"/>
              </a:rPr>
              <a:t>From the c</a:t>
            </a:r>
            <a:r>
              <a:rPr lang="en-IN" sz="2400" b="1" u="sng" dirty="0">
                <a:latin typeface="Times New Roman" panose="02020603050405020304" pitchFamily="18" charset="0"/>
                <a:cs typeface="Times New Roman" panose="02020603050405020304" pitchFamily="18" charset="0"/>
              </a:rPr>
              <a:t>ombined reading of section 15 and section 2(n) of the MSMED Act, 2006,</a:t>
            </a:r>
            <a:r>
              <a:rPr lang="en-IN" sz="2400" dirty="0">
                <a:latin typeface="Times New Roman" panose="02020603050405020304" pitchFamily="18" charset="0"/>
                <a:cs typeface="Times New Roman" panose="02020603050405020304" pitchFamily="18" charset="0"/>
              </a:rPr>
              <a:t> only such </a:t>
            </a:r>
            <a:r>
              <a:rPr lang="en-IN" sz="2400" b="1" u="sng" dirty="0">
                <a:latin typeface="Times New Roman" panose="02020603050405020304" pitchFamily="18" charset="0"/>
                <a:cs typeface="Times New Roman" panose="02020603050405020304" pitchFamily="18" charset="0"/>
              </a:rPr>
              <a:t>micro and small enterprises which are registered under MSMED Act shall be considered for the purpose of applicability of section 43B(h).</a:t>
            </a:r>
          </a:p>
          <a:p>
            <a:pPr marL="0" indent="0" algn="just">
              <a:buNone/>
            </a:pPr>
            <a:endParaRPr lang="en-IN" sz="2400" b="1" u="sng"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If </a:t>
            </a:r>
            <a:r>
              <a:rPr lang="en-IN" sz="2400" b="1" u="sng" dirty="0">
                <a:latin typeface="Times New Roman" panose="02020603050405020304" pitchFamily="18" charset="0"/>
                <a:cs typeface="Times New Roman" panose="02020603050405020304" pitchFamily="18" charset="0"/>
              </a:rPr>
              <a:t>supplier is not registered</a:t>
            </a:r>
            <a:r>
              <a:rPr lang="en-IN" sz="2400" dirty="0">
                <a:latin typeface="Times New Roman" panose="02020603050405020304" pitchFamily="18" charset="0"/>
                <a:cs typeface="Times New Roman" panose="02020603050405020304" pitchFamily="18" charset="0"/>
              </a:rPr>
              <a:t> under MSMED Act 2006, then </a:t>
            </a:r>
            <a:r>
              <a:rPr lang="en-IN" sz="2400" b="1" u="sng" dirty="0">
                <a:latin typeface="Times New Roman" panose="02020603050405020304" pitchFamily="18" charset="0"/>
                <a:cs typeface="Times New Roman" panose="02020603050405020304" pitchFamily="18" charset="0"/>
              </a:rPr>
              <a:t>disallowance u/s 43B(h) cannot be invoked for dues outstanding to them.</a:t>
            </a:r>
          </a:p>
          <a:p>
            <a:pPr marL="0" indent="0" algn="just">
              <a:buNone/>
            </a:pPr>
            <a:endParaRPr lang="en-IN" sz="2400" b="1" u="sng" dirty="0">
              <a:latin typeface="Times New Roman" panose="02020603050405020304" pitchFamily="18" charset="0"/>
              <a:cs typeface="Times New Roman" panose="02020603050405020304" pitchFamily="18" charset="0"/>
            </a:endParaRPr>
          </a:p>
          <a:p>
            <a:pPr marL="0" indent="0" algn="just">
              <a:buNone/>
            </a:pPr>
            <a:r>
              <a:rPr lang="en-IN" sz="2400" b="1" u="sng" dirty="0">
                <a:latin typeface="Times New Roman" panose="02020603050405020304" pitchFamily="18" charset="0"/>
                <a:cs typeface="Times New Roman" panose="02020603050405020304" pitchFamily="18" charset="0"/>
              </a:rPr>
              <a:t>MSMED, Act 2006 recognition is required for the protection under Income Tax Act because it has clearly provided in the Explanation to section 43B.</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5935706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577" y="365760"/>
            <a:ext cx="11207932" cy="6061166"/>
          </a:xfrm>
        </p:spPr>
        <p:txBody>
          <a:bodyPr>
            <a:normAutofit/>
          </a:bodyPr>
          <a:lstStyle/>
          <a:p>
            <a:pPr marL="0" indent="0" algn="just">
              <a:buNone/>
            </a:pPr>
            <a:r>
              <a:rPr lang="en-IN" sz="2400" dirty="0">
                <a:latin typeface="Times New Roman" panose="02020603050405020304" pitchFamily="18" charset="0"/>
                <a:cs typeface="Times New Roman" panose="02020603050405020304" pitchFamily="18" charset="0"/>
              </a:rPr>
              <a:t>In fact, although </a:t>
            </a:r>
            <a:r>
              <a:rPr lang="en-IN" sz="2400" b="1" u="sng" dirty="0">
                <a:latin typeface="Times New Roman" panose="02020603050405020304" pitchFamily="18" charset="0"/>
                <a:cs typeface="Times New Roman" panose="02020603050405020304" pitchFamily="18" charset="0"/>
              </a:rPr>
              <a:t>in context of benefit under MSMED Act 2006, it has been held in a recent judgment by Supreme Court in </a:t>
            </a:r>
            <a:r>
              <a:rPr lang="en-IN" sz="2400" b="1" u="sng" dirty="0" err="1">
                <a:latin typeface="Times New Roman" panose="02020603050405020304" pitchFamily="18" charset="0"/>
                <a:cs typeface="Times New Roman" panose="02020603050405020304" pitchFamily="18" charset="0"/>
              </a:rPr>
              <a:t>Silpi</a:t>
            </a:r>
            <a:r>
              <a:rPr lang="en-IN" sz="2400" b="1" u="sng" dirty="0">
                <a:latin typeface="Times New Roman" panose="02020603050405020304" pitchFamily="18" charset="0"/>
                <a:cs typeface="Times New Roman" panose="02020603050405020304" pitchFamily="18" charset="0"/>
              </a:rPr>
              <a:t> Industries v Kerala State Road Transport Corporation [2021] 129 taxmann.com 228 (SC)[29-06-2021]</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categorically held that </a:t>
            </a:r>
            <a:r>
              <a:rPr lang="en-IN" sz="2400" b="1" u="sng" dirty="0">
                <a:latin typeface="Times New Roman" panose="02020603050405020304" pitchFamily="18" charset="0"/>
                <a:cs typeface="Times New Roman" panose="02020603050405020304" pitchFamily="18" charset="0"/>
              </a:rPr>
              <a:t>the seller/supplier ought to have registered under the provisions of the Act as on the date of entering into the contract with the buyer for the purpose of taking the benefit of the provisions of the Act.</a:t>
            </a:r>
          </a:p>
          <a:p>
            <a:pPr marL="0" indent="0" algn="just">
              <a:buNone/>
            </a:pPr>
            <a:endParaRPr lang="en-GB"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054822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274085" y="109722"/>
            <a:ext cx="11634595" cy="5964449"/>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Q-11. What if the supplier on the date of the transaction is not registered under the MSME Act but gets registered before 31.03.24 and the said invoice is outstanding as on 31</a:t>
            </a:r>
            <a:r>
              <a:rPr lang="en-GB" sz="2400" b="1" baseline="30000" dirty="0">
                <a:latin typeface="Times New Roman" panose="02020603050405020304" pitchFamily="18" charset="0"/>
                <a:cs typeface="Times New Roman" panose="02020603050405020304" pitchFamily="18" charset="0"/>
              </a:rPr>
              <a:t>st</a:t>
            </a:r>
            <a:r>
              <a:rPr lang="en-GB" sz="2400" b="1" dirty="0">
                <a:latin typeface="Times New Roman" panose="02020603050405020304" pitchFamily="18" charset="0"/>
                <a:cs typeface="Times New Roman" panose="02020603050405020304" pitchFamily="18" charset="0"/>
              </a:rPr>
              <a:t> March 24.? </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a:latin typeface="Times New Roman" panose="02020603050405020304" pitchFamily="18" charset="0"/>
                <a:cs typeface="Times New Roman" panose="02020603050405020304" pitchFamily="18" charset="0"/>
              </a:rPr>
              <a:t>Ans. </a:t>
            </a:r>
            <a:r>
              <a:rPr lang="en-GB" sz="2400" dirty="0">
                <a:latin typeface="Times New Roman" panose="02020603050405020304" pitchFamily="18" charset="0"/>
                <a:cs typeface="Times New Roman" panose="02020603050405020304" pitchFamily="18" charset="0"/>
              </a:rPr>
              <a:t>The provisions of section 43B(h) will not be applicable. </a:t>
            </a:r>
          </a:p>
          <a:p>
            <a:pPr marL="0" indent="0" algn="just">
              <a:buNone/>
            </a:pPr>
            <a:r>
              <a:rPr lang="en-GB" sz="2400" dirty="0">
                <a:latin typeface="Times New Roman" panose="02020603050405020304" pitchFamily="18" charset="0"/>
                <a:cs typeface="Times New Roman" panose="02020603050405020304" pitchFamily="18" charset="0"/>
              </a:rPr>
              <a:t>Relevant section 15 is reproduced as under: </a:t>
            </a:r>
          </a:p>
          <a:p>
            <a:pPr marL="0" indent="0" algn="just">
              <a:buNone/>
            </a:pPr>
            <a:r>
              <a:rPr lang="en-GB" sz="2400" i="1" dirty="0">
                <a:latin typeface="Times New Roman" panose="02020603050405020304" pitchFamily="18" charset="0"/>
                <a:cs typeface="Times New Roman" panose="02020603050405020304" pitchFamily="18" charset="0"/>
              </a:rPr>
              <a:t>“15. Liability of buyer to make payment. - Where any supplier supplies any goods or renders any services to any buyer, the buyer shall make payment therefor on or before the date agreed upon between him and the supplier in writing or, where there is no agreement in this behalf, before the appointed day: </a:t>
            </a:r>
          </a:p>
          <a:p>
            <a:pPr marL="0" indent="0" algn="just">
              <a:buNone/>
            </a:pPr>
            <a:r>
              <a:rPr lang="en-GB" sz="2400" i="1" dirty="0">
                <a:latin typeface="Times New Roman" panose="02020603050405020304" pitchFamily="18" charset="0"/>
                <a:cs typeface="Times New Roman" panose="02020603050405020304" pitchFamily="18" charset="0"/>
              </a:rPr>
              <a:t>Provided that in no case the period agreed upon between the supplier and the buyer in writing shall exceed forty-five days from the day of acceptance or the day of deemed acceptance.”</a:t>
            </a:r>
          </a:p>
          <a:p>
            <a:pPr marL="0" indent="0" algn="just">
              <a:buNone/>
            </a:pPr>
            <a:r>
              <a:rPr lang="en-GB" sz="2400" dirty="0">
                <a:latin typeface="Times New Roman" panose="02020603050405020304" pitchFamily="18" charset="0"/>
                <a:cs typeface="Times New Roman" panose="02020603050405020304" pitchFamily="18" charset="0"/>
              </a:rPr>
              <a:t>If </a:t>
            </a:r>
            <a:r>
              <a:rPr lang="en-GB" sz="2400" b="1" u="sng" dirty="0">
                <a:latin typeface="Times New Roman" panose="02020603050405020304" pitchFamily="18" charset="0"/>
                <a:cs typeface="Times New Roman" panose="02020603050405020304" pitchFamily="18" charset="0"/>
              </a:rPr>
              <a:t>at the time of making supplies, the seller is not ‘supplier’ as per MSMED Act, section 15 does not apply and accordingly, the provisions of section 43B also cannot apply.</a:t>
            </a:r>
            <a:endParaRPr lang="en-US"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547907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486" y="381870"/>
            <a:ext cx="10972800" cy="4525963"/>
          </a:xfrm>
        </p:spPr>
        <p:txBody>
          <a:bodyPr>
            <a:normAutofit/>
          </a:bodyPr>
          <a:lstStyle/>
          <a:p>
            <a:pPr marL="0" indent="0" algn="just">
              <a:buNone/>
            </a:pPr>
            <a:r>
              <a:rPr lang="en-GB" sz="2400" dirty="0">
                <a:latin typeface="Times New Roman" panose="02020603050405020304" pitchFamily="18" charset="0"/>
                <a:cs typeface="Times New Roman" panose="02020603050405020304" pitchFamily="18" charset="0"/>
              </a:rPr>
              <a:t>Hon. </a:t>
            </a:r>
            <a:r>
              <a:rPr lang="en-GB" sz="2400" b="1" u="sng" dirty="0">
                <a:latin typeface="Times New Roman" panose="02020603050405020304" pitchFamily="18" charset="0"/>
                <a:cs typeface="Times New Roman" panose="02020603050405020304" pitchFamily="18" charset="0"/>
              </a:rPr>
              <a:t>Supreme Court has held that the MSMED Act is a special act and overrides any general act like the Arbitration Act.</a:t>
            </a:r>
          </a:p>
          <a:p>
            <a:pPr marL="0" indent="0" algn="just">
              <a:buNone/>
            </a:pPr>
            <a:r>
              <a:rPr lang="en-GB" sz="2400" b="1" u="sng" dirty="0">
                <a:latin typeface="Times New Roman" panose="02020603050405020304" pitchFamily="18" charset="0"/>
                <a:cs typeface="Times New Roman" panose="02020603050405020304" pitchFamily="18" charset="0"/>
              </a:rPr>
              <a:t>It further held that if the supplier on the date of transaction is not holding the registration/memorandum and is not covered under the MSMED Act, it can’t claim benefits with subsequent registration.</a:t>
            </a:r>
            <a:r>
              <a:rPr lang="en-GB" sz="2400" dirty="0">
                <a:latin typeface="Times New Roman" panose="02020603050405020304" pitchFamily="18" charset="0"/>
                <a:cs typeface="Times New Roman" panose="02020603050405020304" pitchFamily="18" charset="0"/>
              </a:rPr>
              <a:t> </a:t>
            </a:r>
          </a:p>
          <a:p>
            <a:pPr marL="0" indent="0" algn="just">
              <a:buNone/>
            </a:pPr>
            <a:r>
              <a:rPr lang="en-GB" sz="2400" b="1" u="sng" dirty="0">
                <a:latin typeface="Times New Roman" panose="02020603050405020304" pitchFamily="18" charset="0"/>
                <a:cs typeface="Times New Roman" panose="02020603050405020304" pitchFamily="18" charset="0"/>
              </a:rPr>
              <a:t>Gujarat State Civil Supplies Corporation Ltd. v. </a:t>
            </a:r>
            <a:r>
              <a:rPr lang="en-GB" sz="2400" b="1" u="sng" dirty="0" err="1">
                <a:latin typeface="Times New Roman" panose="02020603050405020304" pitchFamily="18" charset="0"/>
                <a:cs typeface="Times New Roman" panose="02020603050405020304" pitchFamily="18" charset="0"/>
              </a:rPr>
              <a:t>Mahakali</a:t>
            </a:r>
            <a:r>
              <a:rPr lang="en-GB" sz="2400" b="1" u="sng" dirty="0">
                <a:latin typeface="Times New Roman" panose="02020603050405020304" pitchFamily="18" charset="0"/>
                <a:cs typeface="Times New Roman" panose="02020603050405020304" pitchFamily="18" charset="0"/>
              </a:rPr>
              <a:t> Foods </a:t>
            </a:r>
            <a:r>
              <a:rPr lang="en-GB" sz="2400" b="1" u="sng" dirty="0" err="1">
                <a:latin typeface="Times New Roman" panose="02020603050405020304" pitchFamily="18" charset="0"/>
                <a:cs typeface="Times New Roman" panose="02020603050405020304" pitchFamily="18" charset="0"/>
              </a:rPr>
              <a:t>Pvt.</a:t>
            </a:r>
            <a:r>
              <a:rPr lang="en-GB" sz="2400" b="1" u="sng" dirty="0">
                <a:latin typeface="Times New Roman" panose="02020603050405020304" pitchFamily="18" charset="0"/>
                <a:cs typeface="Times New Roman" panose="02020603050405020304" pitchFamily="18" charset="0"/>
              </a:rPr>
              <a:t> Ltd. (unit2) &amp; </a:t>
            </a:r>
            <a:r>
              <a:rPr lang="en-GB" sz="2400" b="1" u="sng" dirty="0" err="1">
                <a:latin typeface="Times New Roman" panose="02020603050405020304" pitchFamily="18" charset="0"/>
                <a:cs typeface="Times New Roman" panose="02020603050405020304" pitchFamily="18" charset="0"/>
              </a:rPr>
              <a:t>Anr</a:t>
            </a:r>
            <a:r>
              <a:rPr lang="en-GB" sz="2400" b="1" u="sng" dirty="0">
                <a:latin typeface="Times New Roman" panose="02020603050405020304" pitchFamily="18" charset="0"/>
                <a:cs typeface="Times New Roman" panose="02020603050405020304" pitchFamily="18" charset="0"/>
              </a:rPr>
              <a:t>. (2003) 6 SCC 401. </a:t>
            </a:r>
          </a:p>
          <a:p>
            <a:pPr marL="0" indent="0" algn="just">
              <a:buNone/>
            </a:pPr>
            <a:r>
              <a:rPr lang="en-GB" sz="2400" dirty="0">
                <a:latin typeface="Times New Roman" panose="02020603050405020304" pitchFamily="18" charset="0"/>
                <a:cs typeface="Times New Roman" panose="02020603050405020304" pitchFamily="18" charset="0"/>
              </a:rPr>
              <a:t>This makes it </a:t>
            </a:r>
            <a:r>
              <a:rPr lang="en-GB" sz="2400" b="1" u="sng" dirty="0">
                <a:latin typeface="Times New Roman" panose="02020603050405020304" pitchFamily="18" charset="0"/>
                <a:cs typeface="Times New Roman" panose="02020603050405020304" pitchFamily="18" charset="0"/>
              </a:rPr>
              <a:t>mandatory to check the status of the supplier on the date of transaction.</a:t>
            </a:r>
            <a:endParaRPr lang="en-IN" sz="2400" dirty="0"/>
          </a:p>
        </p:txBody>
      </p:sp>
      <p:sp>
        <p:nvSpPr>
          <p:cNvPr id="3" name="Footer Placeholder 2"/>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61442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702" y="418011"/>
            <a:ext cx="11223258" cy="5589281"/>
          </a:xfrm>
        </p:spPr>
        <p:txBody>
          <a:bodyPr>
            <a:normAutofit/>
          </a:bodyPr>
          <a:lstStyle/>
          <a:p>
            <a:pPr algn="just">
              <a:buNone/>
            </a:pPr>
            <a:r>
              <a:rPr lang="en-US" sz="2400" i="1" dirty="0">
                <a:latin typeface="Times New Roman" pitchFamily="18" charset="0"/>
                <a:cs typeface="Times New Roman" pitchFamily="18" charset="0"/>
              </a:rPr>
              <a:t>2. In order to promote timely payments to micro and small enterprises, it is proposed to include payments made to such enterprises within the ambit of section 43B of the Act. Accordingly, it is proposed to insert a new clause (h) in section 43B of the Act to provide that any sum payable by the </a:t>
            </a:r>
            <a:r>
              <a:rPr lang="en-US" sz="2400" i="1" dirty="0" err="1">
                <a:latin typeface="Times New Roman" pitchFamily="18" charset="0"/>
                <a:cs typeface="Times New Roman" pitchFamily="18" charset="0"/>
              </a:rPr>
              <a:t>assessee</a:t>
            </a:r>
            <a:r>
              <a:rPr lang="en-US" sz="2400" i="1" dirty="0">
                <a:latin typeface="Times New Roman" pitchFamily="18" charset="0"/>
                <a:cs typeface="Times New Roman" pitchFamily="18" charset="0"/>
              </a:rPr>
              <a:t> to a micro or small enterprise beyond the time limit specified in section 15 of the Micro, Small and Medium Enterprises Development (MSMED) Act 2006 shall be allowed as deduction only on actual payment. However, it is also proposed that the proviso to section 43B of the Act shall not apply to such payments.</a:t>
            </a:r>
          </a:p>
        </p:txBody>
      </p:sp>
      <p:sp>
        <p:nvSpPr>
          <p:cNvPr id="3" name="Footer Placeholder 2"/>
          <p:cNvSpPr>
            <a:spLocks noGrp="1"/>
          </p:cNvSpPr>
          <p:nvPr>
            <p:ph type="ftr" sz="quarter" idx="11"/>
          </p:nvPr>
        </p:nvSpPr>
        <p:spPr/>
        <p:txBody>
          <a:bodyPr/>
          <a:lstStyle/>
          <a:p>
            <a:r>
              <a:rPr lang="en-IN"/>
              <a:t>H. C. Khincha &amp; Co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110" y="60376"/>
            <a:ext cx="11676235" cy="6099090"/>
          </a:xfrm>
        </p:spPr>
        <p:txBody>
          <a:bodyPr>
            <a:noAutofit/>
          </a:bodyPr>
          <a:lstStyle/>
          <a:p>
            <a:pPr marL="0" indent="0" algn="just">
              <a:buNone/>
            </a:pPr>
            <a:r>
              <a:rPr lang="en-GB" sz="2400" b="1" u="sng" dirty="0">
                <a:latin typeface="Times New Roman" panose="02020603050405020304" pitchFamily="18" charset="0"/>
                <a:cs typeface="Times New Roman" panose="02020603050405020304" pitchFamily="18" charset="0"/>
              </a:rPr>
              <a:t>Q-12. How can an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identify that his supplier is a micro or small enterprise?</a:t>
            </a: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 </a:t>
            </a:r>
            <a:r>
              <a:rPr lang="en-GB" sz="2400" dirty="0">
                <a:latin typeface="Times New Roman" panose="02020603050405020304" pitchFamily="18" charset="0"/>
                <a:cs typeface="Times New Roman" panose="02020603050405020304" pitchFamily="18" charset="0"/>
              </a:rPr>
              <a:t>It is the </a:t>
            </a:r>
            <a:r>
              <a:rPr lang="en-GB" sz="2400" b="1" u="sng" dirty="0">
                <a:latin typeface="Times New Roman" panose="02020603050405020304" pitchFamily="18" charset="0"/>
                <a:cs typeface="Times New Roman" panose="02020603050405020304" pitchFamily="18" charset="0"/>
              </a:rPr>
              <a:t>duty of the supplier to mention his MSE status on supply orders, invoices, letterheads and other relevant documents.</a:t>
            </a:r>
          </a:p>
          <a:p>
            <a:pPr marL="0" indent="0" algn="just">
              <a:buNone/>
            </a:pPr>
            <a:r>
              <a:rPr lang="en-GB" sz="2400" dirty="0">
                <a:latin typeface="Times New Roman" panose="02020603050405020304" pitchFamily="18" charset="0"/>
                <a:cs typeface="Times New Roman" panose="02020603050405020304" pitchFamily="18" charset="0"/>
              </a:rPr>
              <a:t>In the </a:t>
            </a:r>
            <a:r>
              <a:rPr lang="en-GB" sz="2400" b="1" u="sng" dirty="0">
                <a:latin typeface="Times New Roman" panose="02020603050405020304" pitchFamily="18" charset="0"/>
                <a:cs typeface="Times New Roman" panose="02020603050405020304" pitchFamily="18" charset="0"/>
              </a:rPr>
              <a:t>absence of suppliers mentioning their MSE status</a:t>
            </a:r>
            <a:r>
              <a:rPr lang="en-GB" sz="2400" dirty="0">
                <a:latin typeface="Times New Roman" panose="02020603050405020304" pitchFamily="18" charset="0"/>
                <a:cs typeface="Times New Roman" panose="02020603050405020304" pitchFamily="18" charset="0"/>
              </a:rPr>
              <a:t> on their supply orders, invoices, letterheads and other relevant documents, </a:t>
            </a:r>
            <a:r>
              <a:rPr lang="en-GB" sz="2400" b="1" u="sng" dirty="0">
                <a:latin typeface="Times New Roman" panose="02020603050405020304" pitchFamily="18" charset="0"/>
                <a:cs typeface="Times New Roman" panose="02020603050405020304" pitchFamily="18" charset="0"/>
              </a:rPr>
              <a:t>it would be very difficult for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to identify MSE suppliers, and their dues, disclose them in annual accounts, comply with Section 15 and for auditors of buyer entities to verify required disclosures in annual accounts.</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b="1" u="sng" dirty="0">
                <a:latin typeface="Times New Roman" panose="02020603050405020304" pitchFamily="18" charset="0"/>
                <a:cs typeface="Times New Roman" panose="02020603050405020304" pitchFamily="18" charset="0"/>
              </a:rPr>
              <a:t>The Government of India had also issued OM No. 2(28)/2007-MSME(Pol), dated 26-08-2008, which clarifies that</a:t>
            </a:r>
          </a:p>
          <a:p>
            <a:pPr marL="0" indent="0" algn="just">
              <a:buNone/>
            </a:pPr>
            <a:r>
              <a:rPr lang="en-GB" sz="2400" b="1" i="1" u="sng" dirty="0">
                <a:latin typeface="Times New Roman" panose="02020603050405020304" pitchFamily="18" charset="0"/>
                <a:cs typeface="Times New Roman" panose="02020603050405020304" pitchFamily="18" charset="0"/>
              </a:rPr>
              <a:t>“it is advisable that the Micro or Small Enterprises should mention/get printed on their letterheads, supply order sheets, invoices, bills and relevant documents, the Entrepreneurs Memorandum (EM) number…., so that there always remains an identification of being an MSE supplier.”</a:t>
            </a:r>
            <a:endParaRPr lang="en-IN" sz="2400" b="1" i="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9263743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4" y="132914"/>
            <a:ext cx="11910927" cy="5901400"/>
          </a:xfrm>
        </p:spPr>
        <p:txBody>
          <a:bodyPr>
            <a:noAutofit/>
          </a:bodyPr>
          <a:lstStyle/>
          <a:p>
            <a:pPr marL="0" indent="0" algn="just">
              <a:buNone/>
            </a:pPr>
            <a:r>
              <a:rPr lang="en-GB" sz="2300" dirty="0">
                <a:latin typeface="Times New Roman" panose="02020603050405020304" pitchFamily="18" charset="0"/>
                <a:cs typeface="Times New Roman" panose="02020603050405020304" pitchFamily="18" charset="0"/>
              </a:rPr>
              <a:t>The </a:t>
            </a:r>
            <a:r>
              <a:rPr lang="en-GB" sz="2300" b="1" u="sng" dirty="0">
                <a:latin typeface="Times New Roman" panose="02020603050405020304" pitchFamily="18" charset="0"/>
                <a:cs typeface="Times New Roman" panose="02020603050405020304" pitchFamily="18" charset="0"/>
              </a:rPr>
              <a:t>above circular seems to absolve the </a:t>
            </a:r>
            <a:r>
              <a:rPr lang="en-GB" sz="2300" b="1" u="sng" dirty="0" err="1">
                <a:latin typeface="Times New Roman" panose="02020603050405020304" pitchFamily="18" charset="0"/>
                <a:cs typeface="Times New Roman" panose="02020603050405020304" pitchFamily="18" charset="0"/>
              </a:rPr>
              <a:t>assessee</a:t>
            </a:r>
            <a:r>
              <a:rPr lang="en-GB" sz="2300" b="1" u="sng" dirty="0">
                <a:latin typeface="Times New Roman" panose="02020603050405020304" pitchFamily="18" charset="0"/>
                <a:cs typeface="Times New Roman" panose="02020603050405020304" pitchFamily="18" charset="0"/>
              </a:rPr>
              <a:t> and his auditors of any blame if their non-detection or omission of disclosures of dues to MSEs is due to suppliers not mentioning their </a:t>
            </a:r>
            <a:r>
              <a:rPr lang="en-GB" sz="2300" b="1" u="sng" dirty="0" err="1">
                <a:latin typeface="Times New Roman" panose="02020603050405020304" pitchFamily="18" charset="0"/>
                <a:cs typeface="Times New Roman" panose="02020603050405020304" pitchFamily="18" charset="0"/>
              </a:rPr>
              <a:t>Udyam</a:t>
            </a:r>
            <a:r>
              <a:rPr lang="en-GB" sz="2300" b="1" u="sng" dirty="0">
                <a:latin typeface="Times New Roman" panose="02020603050405020304" pitchFamily="18" charset="0"/>
                <a:cs typeface="Times New Roman" panose="02020603050405020304" pitchFamily="18" charset="0"/>
              </a:rPr>
              <a:t> Registration Numbers</a:t>
            </a:r>
            <a:r>
              <a:rPr lang="en-GB" sz="2300" dirty="0">
                <a:latin typeface="Times New Roman" panose="02020603050405020304" pitchFamily="18" charset="0"/>
                <a:cs typeface="Times New Roman" panose="02020603050405020304" pitchFamily="18" charset="0"/>
              </a:rPr>
              <a:t> on their letterheads, invoices, bills and other relevant documents. </a:t>
            </a:r>
          </a:p>
          <a:p>
            <a:pPr marL="0" indent="0" algn="just">
              <a:buNone/>
            </a:pPr>
            <a:r>
              <a:rPr lang="en-GB" sz="2300" b="1" u="sng" dirty="0">
                <a:latin typeface="Times New Roman" panose="02020603050405020304" pitchFamily="18" charset="0"/>
                <a:cs typeface="Times New Roman" panose="02020603050405020304" pitchFamily="18" charset="0"/>
              </a:rPr>
              <a:t>Possibly, the buyer entity would also be absolved of obligations under Sections 15 and 16 of the MSMED Act, 2006 in such a situation.</a:t>
            </a:r>
          </a:p>
          <a:p>
            <a:pPr marL="0" indent="0" algn="just">
              <a:buNone/>
            </a:pPr>
            <a:endParaRPr lang="en-GB" sz="2300" b="1" u="sng" dirty="0">
              <a:latin typeface="Times New Roman" panose="02020603050405020304" pitchFamily="18" charset="0"/>
              <a:cs typeface="Times New Roman" panose="02020603050405020304" pitchFamily="18" charset="0"/>
            </a:endParaRPr>
          </a:p>
          <a:p>
            <a:pPr marL="0" indent="0" algn="just">
              <a:buNone/>
            </a:pPr>
            <a:r>
              <a:rPr lang="en-GB" sz="2300" dirty="0">
                <a:latin typeface="Times New Roman" panose="02020603050405020304" pitchFamily="18" charset="0"/>
                <a:cs typeface="Times New Roman" panose="02020603050405020304" pitchFamily="18" charset="0"/>
              </a:rPr>
              <a:t>It is also possible to </a:t>
            </a:r>
            <a:r>
              <a:rPr lang="en-GB" sz="2300" b="1" u="sng" dirty="0">
                <a:latin typeface="Times New Roman" panose="02020603050405020304" pitchFamily="18" charset="0"/>
                <a:cs typeface="Times New Roman" panose="02020603050405020304" pitchFamily="18" charset="0"/>
              </a:rPr>
              <a:t>take a contrary view that mere non-mention of </a:t>
            </a:r>
            <a:r>
              <a:rPr lang="en-GB" sz="2300" b="1" u="sng" dirty="0" err="1">
                <a:latin typeface="Times New Roman" panose="02020603050405020304" pitchFamily="18" charset="0"/>
                <a:cs typeface="Times New Roman" panose="02020603050405020304" pitchFamily="18" charset="0"/>
              </a:rPr>
              <a:t>Udyam</a:t>
            </a:r>
            <a:r>
              <a:rPr lang="en-GB" sz="2300" b="1" u="sng" dirty="0">
                <a:latin typeface="Times New Roman" panose="02020603050405020304" pitchFamily="18" charset="0"/>
                <a:cs typeface="Times New Roman" panose="02020603050405020304" pitchFamily="18" charset="0"/>
              </a:rPr>
              <a:t> Registration Number on Bills/Invoices/correspondence by MSEs will no longer absolve the buyers from obligations under Chapter V of MSMED Act, 2006 or under clause (h) of Section 43B.</a:t>
            </a:r>
          </a:p>
          <a:p>
            <a:pPr marL="0" indent="0" algn="just">
              <a:buNone/>
            </a:pPr>
            <a:r>
              <a:rPr lang="en-GB" sz="2300" dirty="0">
                <a:latin typeface="Times New Roman" panose="02020603050405020304" pitchFamily="18" charset="0"/>
                <a:cs typeface="Times New Roman" panose="02020603050405020304" pitchFamily="18" charset="0"/>
              </a:rPr>
              <a:t>It is advisable that the </a:t>
            </a:r>
            <a:r>
              <a:rPr lang="en-GB" sz="2300" b="1" u="sng" dirty="0">
                <a:latin typeface="Times New Roman" panose="02020603050405020304" pitchFamily="18" charset="0"/>
                <a:cs typeface="Times New Roman" panose="02020603050405020304" pitchFamily="18" charset="0"/>
              </a:rPr>
              <a:t>buyer entities should request all suppliers to confirm whether they are registered MSEs and, if so, to furnish the Registration Number and a copy of the </a:t>
            </a:r>
            <a:r>
              <a:rPr lang="en-GB" sz="2300" b="1" u="sng" dirty="0" err="1">
                <a:latin typeface="Times New Roman" panose="02020603050405020304" pitchFamily="18" charset="0"/>
                <a:cs typeface="Times New Roman" panose="02020603050405020304" pitchFamily="18" charset="0"/>
              </a:rPr>
              <a:t>Udyam</a:t>
            </a:r>
            <a:r>
              <a:rPr lang="en-GB" sz="2300" b="1" u="sng" dirty="0">
                <a:latin typeface="Times New Roman" panose="02020603050405020304" pitchFamily="18" charset="0"/>
                <a:cs typeface="Times New Roman" panose="02020603050405020304" pitchFamily="18" charset="0"/>
              </a:rPr>
              <a:t> certificate.</a:t>
            </a:r>
          </a:p>
          <a:p>
            <a:pPr marL="0" indent="0" algn="just">
              <a:buNone/>
            </a:pPr>
            <a:r>
              <a:rPr lang="en-GB" sz="2300" dirty="0">
                <a:latin typeface="Times New Roman" panose="02020603050405020304" pitchFamily="18" charset="0"/>
                <a:cs typeface="Times New Roman" panose="02020603050405020304" pitchFamily="18" charset="0"/>
              </a:rPr>
              <a:t>They should also </a:t>
            </a:r>
            <a:r>
              <a:rPr lang="en-GB" sz="2300" b="1" u="sng" dirty="0">
                <a:latin typeface="Times New Roman" panose="02020603050405020304" pitchFamily="18" charset="0"/>
                <a:cs typeface="Times New Roman" panose="02020603050405020304" pitchFamily="18" charset="0"/>
              </a:rPr>
              <a:t>request the supplier for information on the MSE status and a copy of the </a:t>
            </a:r>
            <a:r>
              <a:rPr lang="en-GB" sz="2300" b="1" u="sng" dirty="0" err="1">
                <a:latin typeface="Times New Roman" panose="02020603050405020304" pitchFamily="18" charset="0"/>
                <a:cs typeface="Times New Roman" panose="02020603050405020304" pitchFamily="18" charset="0"/>
              </a:rPr>
              <a:t>Udyam</a:t>
            </a:r>
            <a:r>
              <a:rPr lang="en-GB" sz="2300" b="1" u="sng" dirty="0">
                <a:latin typeface="Times New Roman" panose="02020603050405020304" pitchFamily="18" charset="0"/>
                <a:cs typeface="Times New Roman" panose="02020603050405020304" pitchFamily="18" charset="0"/>
              </a:rPr>
              <a:t> certificate when placing a purchase order or receiving the sales order </a:t>
            </a:r>
            <a:r>
              <a:rPr lang="en-GB" sz="2300" dirty="0">
                <a:latin typeface="Times New Roman" panose="02020603050405020304" pitchFamily="18" charset="0"/>
                <a:cs typeface="Times New Roman" panose="02020603050405020304" pitchFamily="18" charset="0"/>
              </a:rPr>
              <a:t>to ensure registered MSE suppliers are paid within the time limit stipulated in Section 15 of the MSMED Act.</a:t>
            </a:r>
            <a:endParaRPr lang="en-IN" sz="23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0738482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110" y="347000"/>
            <a:ext cx="11676235" cy="5576642"/>
          </a:xfrm>
        </p:spPr>
        <p:txBody>
          <a:bodyPr>
            <a:noAutofit/>
          </a:bodyPr>
          <a:lstStyle/>
          <a:p>
            <a:pPr marL="0" indent="0" algn="just">
              <a:buNone/>
            </a:pPr>
            <a:r>
              <a:rPr lang="en-IN" sz="2400" b="1" dirty="0">
                <a:latin typeface="Times New Roman" panose="02020603050405020304" pitchFamily="18" charset="0"/>
                <a:cs typeface="Times New Roman" panose="02020603050405020304" pitchFamily="18" charset="0"/>
              </a:rPr>
              <a:t>Q-13: Whether section 43B(h) is applicable for dues outstanding to traders having MSME registration?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Ans.: </a:t>
            </a:r>
            <a:r>
              <a:rPr lang="en-IN" sz="2400" dirty="0">
                <a:latin typeface="Times New Roman" panose="02020603050405020304" pitchFamily="18" charset="0"/>
                <a:cs typeface="Times New Roman" panose="02020603050405020304" pitchFamily="18" charset="0"/>
              </a:rPr>
              <a:t>As per </a:t>
            </a:r>
            <a:r>
              <a:rPr lang="en-IN" sz="2400" b="1" u="sng" dirty="0">
                <a:latin typeface="Times New Roman" panose="02020603050405020304" pitchFamily="18" charset="0"/>
                <a:cs typeface="Times New Roman" panose="02020603050405020304" pitchFamily="18" charset="0"/>
              </a:rPr>
              <a:t>section 2(e) of MSMED act, 2006 - “enterprise”</a:t>
            </a:r>
            <a:r>
              <a:rPr lang="en-IN" sz="2400" dirty="0">
                <a:latin typeface="Times New Roman" panose="02020603050405020304" pitchFamily="18" charset="0"/>
                <a:cs typeface="Times New Roman" panose="02020603050405020304" pitchFamily="18" charset="0"/>
              </a:rPr>
              <a:t> </a:t>
            </a:r>
            <a:r>
              <a:rPr lang="en-IN" sz="2400" b="1" u="sng" dirty="0">
                <a:latin typeface="Times New Roman" panose="02020603050405020304" pitchFamily="18" charset="0"/>
                <a:cs typeface="Times New Roman" panose="02020603050405020304" pitchFamily="18" charset="0"/>
              </a:rPr>
              <a:t>means an industrial undertaking or a business concern or any other establishment,</a:t>
            </a:r>
            <a:r>
              <a:rPr lang="en-IN" sz="2400" dirty="0">
                <a:latin typeface="Times New Roman" panose="02020603050405020304" pitchFamily="18" charset="0"/>
                <a:cs typeface="Times New Roman" panose="02020603050405020304" pitchFamily="18" charset="0"/>
              </a:rPr>
              <a:t> by whatever name called, </a:t>
            </a:r>
            <a:r>
              <a:rPr lang="en-IN" sz="2400" b="1" u="sng" dirty="0">
                <a:latin typeface="Times New Roman" panose="02020603050405020304" pitchFamily="18" charset="0"/>
                <a:cs typeface="Times New Roman" panose="02020603050405020304" pitchFamily="18" charset="0"/>
              </a:rPr>
              <a:t>engaged in the manufacture or production of goods,</a:t>
            </a:r>
            <a:r>
              <a:rPr lang="en-IN" sz="2400" dirty="0">
                <a:latin typeface="Times New Roman" panose="02020603050405020304" pitchFamily="18" charset="0"/>
                <a:cs typeface="Times New Roman" panose="02020603050405020304" pitchFamily="18" charset="0"/>
              </a:rPr>
              <a:t> in any manner, </a:t>
            </a:r>
            <a:r>
              <a:rPr lang="en-IN" sz="2400" b="1" u="sng" dirty="0">
                <a:latin typeface="Times New Roman" panose="02020603050405020304" pitchFamily="18" charset="0"/>
                <a:cs typeface="Times New Roman" panose="02020603050405020304" pitchFamily="18" charset="0"/>
              </a:rPr>
              <a:t>pertaining to any industry specified in the First Schedule to the Industries (Development and Regulation) Act, 1951 (65 of 1951) or engaged in providing or rendering of any service or services.</a:t>
            </a:r>
          </a:p>
          <a:p>
            <a:pPr marL="0" indent="0" algn="just">
              <a:buNone/>
            </a:pPr>
            <a:endParaRPr lang="en-IN" sz="2400" b="1" u="sng" dirty="0">
              <a:latin typeface="Times New Roman" panose="02020603050405020304" pitchFamily="18" charset="0"/>
              <a:cs typeface="Times New Roman" panose="02020603050405020304" pitchFamily="18" charset="0"/>
            </a:endParaRPr>
          </a:p>
          <a:p>
            <a:pPr marL="0" indent="0" algn="just">
              <a:buNone/>
            </a:pPr>
            <a:r>
              <a:rPr lang="en-IN" sz="2400" b="1" u="sng" dirty="0">
                <a:latin typeface="Times New Roman" panose="02020603050405020304" pitchFamily="18" charset="0"/>
                <a:cs typeface="Times New Roman" panose="02020603050405020304" pitchFamily="18" charset="0"/>
              </a:rPr>
              <a:t>Hence, definition of enterprise does not include traders. </a:t>
            </a:r>
          </a:p>
          <a:p>
            <a:pPr marL="0" indent="0" algn="just">
              <a:buNone/>
            </a:pPr>
            <a:endParaRPr lang="en-IN" sz="2400" b="1" u="sng" dirty="0">
              <a:latin typeface="Times New Roman" panose="02020603050405020304" pitchFamily="18" charset="0"/>
              <a:cs typeface="Times New Roman" panose="02020603050405020304" pitchFamily="18" charset="0"/>
            </a:endParaRPr>
          </a:p>
          <a:p>
            <a:pPr marL="0" indent="0" algn="just">
              <a:buNone/>
            </a:pPr>
            <a:r>
              <a:rPr lang="en-IN" sz="2400" b="1" u="sng" dirty="0">
                <a:latin typeface="Times New Roman" panose="02020603050405020304" pitchFamily="18" charset="0"/>
                <a:cs typeface="Times New Roman" panose="02020603050405020304" pitchFamily="18" charset="0"/>
              </a:rPr>
              <a:t>Hence, section 43B(h) is not applicable for dues outstanding to traders.</a:t>
            </a:r>
          </a:p>
          <a:p>
            <a:pPr marL="0" indent="0" algn="just">
              <a:buNone/>
            </a:pP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295886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3" y="417015"/>
            <a:ext cx="11560629" cy="5305984"/>
          </a:xfrm>
        </p:spPr>
        <p:txBody>
          <a:bodyPr>
            <a:noAutofit/>
          </a:bodyPr>
          <a:lstStyle/>
          <a:p>
            <a:pPr marL="0" indent="0" algn="just">
              <a:buNone/>
            </a:pPr>
            <a:r>
              <a:rPr lang="en-IN" sz="2400" b="1" u="sng" dirty="0">
                <a:latin typeface="Times New Roman" panose="02020603050405020304" pitchFamily="18" charset="0"/>
                <a:cs typeface="Times New Roman" panose="02020603050405020304" pitchFamily="18" charset="0"/>
              </a:rPr>
              <a:t>The Ministry of Micro, Small and Medium Enterprises vide Office Memorandum (OM) No. 5/2(2)/2021-E/P &amp; G/Policy dated July 2, 2021 </a:t>
            </a:r>
            <a:r>
              <a:rPr lang="en-US" sz="2400" b="1" u="sng" dirty="0">
                <a:latin typeface="Times New Roman" panose="02020603050405020304" pitchFamily="18" charset="0"/>
                <a:cs typeface="Times New Roman" panose="02020603050405020304" pitchFamily="18" charset="0"/>
              </a:rPr>
              <a:t>of the Government of India </a:t>
            </a:r>
            <a:r>
              <a:rPr lang="en-IN" sz="2400" b="1" u="sng" dirty="0">
                <a:latin typeface="Times New Roman" panose="02020603050405020304" pitchFamily="18" charset="0"/>
                <a:cs typeface="Times New Roman" panose="02020603050405020304" pitchFamily="18" charset="0"/>
              </a:rPr>
              <a:t>has allowed </a:t>
            </a:r>
            <a:r>
              <a:rPr lang="en-IN" sz="2400" b="1" u="sng" dirty="0" err="1">
                <a:latin typeface="Times New Roman" panose="02020603050405020304" pitchFamily="18" charset="0"/>
                <a:cs typeface="Times New Roman" panose="02020603050405020304" pitchFamily="18" charset="0"/>
              </a:rPr>
              <a:t>Udyam</a:t>
            </a:r>
            <a:r>
              <a:rPr lang="en-IN" sz="2400" b="1" u="sng" dirty="0">
                <a:latin typeface="Times New Roman" panose="02020603050405020304" pitchFamily="18" charset="0"/>
                <a:cs typeface="Times New Roman" panose="02020603050405020304" pitchFamily="18" charset="0"/>
              </a:rPr>
              <a:t> registration for retail and wholesale trade.</a:t>
            </a:r>
          </a:p>
          <a:p>
            <a:pPr marL="0" indent="0" algn="just">
              <a:buNone/>
            </a:pPr>
            <a:endParaRPr lang="en-IN" sz="2400" b="1" u="sng" dirty="0">
              <a:latin typeface="Times New Roman" panose="02020603050405020304" pitchFamily="18" charset="0"/>
              <a:cs typeface="Times New Roman" panose="02020603050405020304" pitchFamily="18" charset="0"/>
            </a:endParaRPr>
          </a:p>
          <a:p>
            <a:pPr marL="0" indent="0" algn="just">
              <a:buNone/>
            </a:pPr>
            <a:r>
              <a:rPr lang="en-IN" sz="2400" b="1" u="sng" dirty="0">
                <a:latin typeface="Times New Roman" panose="02020603050405020304" pitchFamily="18" charset="0"/>
                <a:cs typeface="Times New Roman" panose="02020603050405020304" pitchFamily="18" charset="0"/>
              </a:rPr>
              <a:t>However, benefits to Retail and Wholesale trade MSMEs are restricted to Priority Sector Lending only. </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b="1" u="sng" dirty="0">
                <a:latin typeface="Times New Roman" panose="02020603050405020304" pitchFamily="18" charset="0"/>
                <a:cs typeface="Times New Roman" panose="02020603050405020304" pitchFamily="18" charset="0"/>
              </a:rPr>
              <a:t>Hence, other benefits available under MSMED act are not applicable to traders.</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b="1" u="sng" dirty="0">
                <a:latin typeface="Times New Roman" panose="02020603050405020304" pitchFamily="18" charset="0"/>
                <a:cs typeface="Times New Roman" panose="02020603050405020304" pitchFamily="18" charset="0"/>
              </a:rPr>
              <a:t>Resultantly benefit of section 15 of MSMED act is not available to traders and hence 43B(h) cannot be made applicable to dues outstanding to traders.</a:t>
            </a:r>
          </a:p>
          <a:p>
            <a:pPr marL="0" indent="0" algn="just">
              <a:buNone/>
            </a:pP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44958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45336"/>
          <a:stretch/>
        </p:blipFill>
        <p:spPr>
          <a:xfrm>
            <a:off x="544285" y="394864"/>
            <a:ext cx="11223171" cy="4754079"/>
          </a:xfrm>
          <a:prstGeom prst="rect">
            <a:avLst/>
          </a:prstGeom>
        </p:spPr>
      </p:pic>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3739703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55920"/>
          <a:stretch/>
        </p:blipFill>
        <p:spPr>
          <a:xfrm>
            <a:off x="326570" y="250371"/>
            <a:ext cx="11223171" cy="4147458"/>
          </a:xfrm>
          <a:prstGeom prst="rect">
            <a:avLst/>
          </a:prstGeom>
        </p:spPr>
      </p:pic>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138992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78824"/>
            <a:ext cx="11260183" cy="5798140"/>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Q-14: If supplier is engaged in both i.e. trading as well as manufacturing/services, in that situation whether section 43B(h) is applicable for dues outstanding to that supplier?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Ans</a:t>
            </a:r>
            <a:r>
              <a:rPr lang="en-IN" sz="2400" b="1" u="sng" dirty="0">
                <a:latin typeface="Times New Roman" panose="02020603050405020304" pitchFamily="18" charset="0"/>
                <a:cs typeface="Times New Roman" panose="02020603050405020304" pitchFamily="18" charset="0"/>
              </a:rPr>
              <a:t>.: In such a situation, section 43B(h) can be made applicable for dues outstanding to such suppliers. </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8643807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nSpc>
                <a:spcPct val="100000"/>
              </a:lnSpc>
              <a:buNone/>
            </a:pPr>
            <a:r>
              <a:rPr lang="en-GB" sz="2400" b="1" dirty="0">
                <a:latin typeface="Times New Roman" panose="02020603050405020304" pitchFamily="18" charset="0"/>
                <a:cs typeface="Times New Roman" panose="02020603050405020304" pitchFamily="18" charset="0"/>
              </a:rPr>
              <a:t>Q-15: What </a:t>
            </a:r>
            <a:r>
              <a:rPr lang="en-GB" sz="2400" b="1" spc="-5" dirty="0">
                <a:latin typeface="Times New Roman" panose="02020603050405020304" pitchFamily="18" charset="0"/>
                <a:cs typeface="Times New Roman" panose="02020603050405020304" pitchFamily="18" charset="0"/>
              </a:rPr>
              <a:t>if </a:t>
            </a:r>
            <a:r>
              <a:rPr lang="en-GB" sz="2400" b="1" spc="-10" dirty="0">
                <a:latin typeface="Times New Roman" panose="02020603050405020304" pitchFamily="18" charset="0"/>
                <a:cs typeface="Times New Roman" panose="02020603050405020304" pitchFamily="18" charset="0"/>
              </a:rPr>
              <a:t>there </a:t>
            </a:r>
            <a:r>
              <a:rPr lang="en-GB" sz="2400" b="1" spc="-5" dirty="0">
                <a:latin typeface="Times New Roman" panose="02020603050405020304" pitchFamily="18" charset="0"/>
                <a:cs typeface="Times New Roman" panose="02020603050405020304" pitchFamily="18" charset="0"/>
              </a:rPr>
              <a:t>is dispute between </a:t>
            </a:r>
            <a:r>
              <a:rPr lang="en-GB" sz="2400" b="1" spc="-10" dirty="0">
                <a:latin typeface="Times New Roman" panose="02020603050405020304" pitchFamily="18" charset="0"/>
                <a:cs typeface="Times New Roman" panose="02020603050405020304" pitchFamily="18" charset="0"/>
              </a:rPr>
              <a:t>buyer </a:t>
            </a:r>
            <a:r>
              <a:rPr lang="en-GB" sz="2400" b="1" dirty="0">
                <a:latin typeface="Times New Roman" panose="02020603050405020304" pitchFamily="18" charset="0"/>
                <a:cs typeface="Times New Roman" panose="02020603050405020304" pitchFamily="18" charset="0"/>
              </a:rPr>
              <a:t>and</a:t>
            </a:r>
            <a:r>
              <a:rPr lang="en-GB" sz="2400" b="1" spc="4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supplier</a:t>
            </a:r>
          </a:p>
          <a:p>
            <a:pPr marL="0" indent="0" algn="just">
              <a:lnSpc>
                <a:spcPct val="100000"/>
              </a:lnSpc>
              <a:buNone/>
            </a:pPr>
            <a:endParaRPr lang="en-GB" sz="2400" b="1"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 </a:t>
            </a:r>
            <a:r>
              <a:rPr lang="en-GB" sz="2400" spc="-10" dirty="0">
                <a:latin typeface="Times New Roman" panose="02020603050405020304" pitchFamily="18" charset="0"/>
                <a:cs typeface="Times New Roman" panose="02020603050405020304" pitchFamily="18" charset="0"/>
              </a:rPr>
              <a:t>There </a:t>
            </a:r>
            <a:r>
              <a:rPr lang="en-GB" sz="2400" spc="-25" dirty="0">
                <a:latin typeface="Times New Roman" panose="02020603050405020304" pitchFamily="18" charset="0"/>
                <a:cs typeface="Times New Roman" panose="02020603050405020304" pitchFamily="18" charset="0"/>
              </a:rPr>
              <a:t>may </a:t>
            </a:r>
            <a:r>
              <a:rPr lang="en-GB" sz="2400" dirty="0">
                <a:latin typeface="Times New Roman" panose="02020603050405020304" pitchFamily="18" charset="0"/>
                <a:cs typeface="Times New Roman" panose="02020603050405020304" pitchFamily="18" charset="0"/>
              </a:rPr>
              <a:t>be situation </a:t>
            </a:r>
            <a:r>
              <a:rPr lang="en-GB" sz="2400" spc="-15" dirty="0">
                <a:latin typeface="Times New Roman" panose="02020603050405020304" pitchFamily="18" charset="0"/>
                <a:cs typeface="Times New Roman" panose="02020603050405020304" pitchFamily="18" charset="0"/>
              </a:rPr>
              <a:t>where </a:t>
            </a:r>
            <a:r>
              <a:rPr lang="en-GB" sz="2400" dirty="0">
                <a:latin typeface="Times New Roman" panose="02020603050405020304" pitchFamily="18" charset="0"/>
                <a:cs typeface="Times New Roman" panose="02020603050405020304" pitchFamily="18" charset="0"/>
              </a:rPr>
              <a:t>the </a:t>
            </a:r>
            <a:r>
              <a:rPr lang="en-GB" sz="2400" spc="-10" dirty="0">
                <a:latin typeface="Times New Roman" panose="02020603050405020304" pitchFamily="18" charset="0"/>
                <a:cs typeface="Times New Roman" panose="02020603050405020304" pitchFamily="18" charset="0"/>
              </a:rPr>
              <a:t>buyer makes </a:t>
            </a:r>
            <a:r>
              <a:rPr lang="en-GB" sz="2400" spc="-15" dirty="0">
                <a:latin typeface="Times New Roman" panose="02020603050405020304" pitchFamily="18" charset="0"/>
                <a:cs typeface="Times New Roman" panose="02020603050405020304" pitchFamily="18" charset="0"/>
              </a:rPr>
              <a:t>any </a:t>
            </a:r>
            <a:r>
              <a:rPr lang="en-GB" sz="2400" dirty="0">
                <a:latin typeface="Times New Roman" panose="02020603050405020304" pitchFamily="18" charset="0"/>
                <a:cs typeface="Times New Roman" panose="02020603050405020304" pitchFamily="18" charset="0"/>
              </a:rPr>
              <a:t>objection </a:t>
            </a:r>
            <a:r>
              <a:rPr lang="en-GB" sz="2400" spc="-5" dirty="0">
                <a:latin typeface="Times New Roman" panose="02020603050405020304" pitchFamily="18" charset="0"/>
                <a:cs typeface="Times New Roman" panose="02020603050405020304" pitchFamily="18" charset="0"/>
              </a:rPr>
              <a:t>in writing </a:t>
            </a:r>
            <a:r>
              <a:rPr lang="en-GB" sz="2400" spc="-10" dirty="0">
                <a:latin typeface="Times New Roman" panose="02020603050405020304" pitchFamily="18" charset="0"/>
                <a:cs typeface="Times New Roman" panose="02020603050405020304" pitchFamily="18" charset="0"/>
              </a:rPr>
              <a:t>regarding </a:t>
            </a:r>
            <a:r>
              <a:rPr lang="en-GB" sz="2400" dirty="0">
                <a:latin typeface="Times New Roman" panose="02020603050405020304" pitchFamily="18" charset="0"/>
                <a:cs typeface="Times New Roman" panose="02020603050405020304" pitchFamily="18" charset="0"/>
              </a:rPr>
              <a:t>acceptance of  </a:t>
            </a:r>
            <a:r>
              <a:rPr lang="en-GB" sz="2400" spc="-5" dirty="0">
                <a:latin typeface="Times New Roman" panose="02020603050405020304" pitchFamily="18" charset="0"/>
                <a:cs typeface="Times New Roman" panose="02020603050405020304" pitchFamily="18" charset="0"/>
              </a:rPr>
              <a:t>goods </a:t>
            </a:r>
            <a:r>
              <a:rPr lang="en-GB" sz="2400" dirty="0">
                <a:latin typeface="Times New Roman" panose="02020603050405020304" pitchFamily="18" charset="0"/>
                <a:cs typeface="Times New Roman" panose="02020603050405020304" pitchFamily="18" charset="0"/>
              </a:rPr>
              <a:t>or </a:t>
            </a:r>
            <a:r>
              <a:rPr lang="en-GB" sz="2400" spc="5" dirty="0">
                <a:latin typeface="Times New Roman" panose="02020603050405020304" pitchFamily="18" charset="0"/>
                <a:cs typeface="Times New Roman" panose="02020603050405020304" pitchFamily="18" charset="0"/>
              </a:rPr>
              <a:t>services </a:t>
            </a:r>
            <a:r>
              <a:rPr lang="en-GB" sz="2400" spc="-5" dirty="0">
                <a:latin typeface="Times New Roman" panose="02020603050405020304" pitchFamily="18" charset="0"/>
                <a:cs typeface="Times New Roman" panose="02020603050405020304" pitchFamily="18" charset="0"/>
              </a:rPr>
              <a:t>within </a:t>
            </a:r>
            <a:r>
              <a:rPr lang="en-GB" sz="2400" dirty="0">
                <a:latin typeface="Times New Roman" panose="02020603050405020304" pitchFamily="18" charset="0"/>
                <a:cs typeface="Times New Roman" panose="02020603050405020304" pitchFamily="18" charset="0"/>
              </a:rPr>
              <a:t>fifteen </a:t>
            </a:r>
            <a:r>
              <a:rPr lang="en-GB" sz="2400" spc="-25" dirty="0">
                <a:latin typeface="Times New Roman" panose="02020603050405020304" pitchFamily="18" charset="0"/>
                <a:cs typeface="Times New Roman" panose="02020603050405020304" pitchFamily="18" charset="0"/>
              </a:rPr>
              <a:t>days </a:t>
            </a:r>
            <a:r>
              <a:rPr lang="en-GB" sz="2400" spc="-15" dirty="0">
                <a:latin typeface="Times New Roman" panose="02020603050405020304" pitchFamily="18" charset="0"/>
                <a:cs typeface="Times New Roman" panose="02020603050405020304" pitchFamily="18" charset="0"/>
              </a:rPr>
              <a:t>from </a:t>
            </a:r>
            <a:r>
              <a:rPr lang="en-GB" sz="2400" dirty="0">
                <a:latin typeface="Times New Roman" panose="02020603050405020304" pitchFamily="18" charset="0"/>
                <a:cs typeface="Times New Roman" panose="02020603050405020304" pitchFamily="18" charset="0"/>
              </a:rPr>
              <a:t>the </a:t>
            </a:r>
            <a:r>
              <a:rPr lang="en-GB" sz="2400" spc="-30" dirty="0">
                <a:latin typeface="Times New Roman" panose="02020603050405020304" pitchFamily="18" charset="0"/>
                <a:cs typeface="Times New Roman" panose="02020603050405020304" pitchFamily="18" charset="0"/>
              </a:rPr>
              <a:t>day </a:t>
            </a:r>
            <a:r>
              <a:rPr lang="en-GB" sz="2400" dirty="0">
                <a:latin typeface="Times New Roman" panose="02020603050405020304" pitchFamily="18" charset="0"/>
                <a:cs typeface="Times New Roman" panose="02020603050405020304" pitchFamily="18" charset="0"/>
              </a:rPr>
              <a:t>of the delivery of </a:t>
            </a:r>
            <a:r>
              <a:rPr lang="en-GB" sz="2400" spc="-5" dirty="0">
                <a:latin typeface="Times New Roman" panose="02020603050405020304" pitchFamily="18" charset="0"/>
                <a:cs typeface="Times New Roman" panose="02020603050405020304" pitchFamily="18" charset="0"/>
              </a:rPr>
              <a:t>goods </a:t>
            </a:r>
            <a:r>
              <a:rPr lang="en-GB" sz="2400" dirty="0">
                <a:latin typeface="Times New Roman" panose="02020603050405020304" pitchFamily="18" charset="0"/>
                <a:cs typeface="Times New Roman" panose="02020603050405020304" pitchFamily="18" charset="0"/>
              </a:rPr>
              <a:t>or the </a:t>
            </a:r>
            <a:r>
              <a:rPr lang="en-GB" sz="2400" spc="-10" dirty="0">
                <a:latin typeface="Times New Roman" panose="02020603050405020304" pitchFamily="18" charset="0"/>
                <a:cs typeface="Times New Roman" panose="02020603050405020304" pitchFamily="18" charset="0"/>
              </a:rPr>
              <a:t>rendering </a:t>
            </a:r>
            <a:r>
              <a:rPr lang="en-GB" sz="2400" dirty="0">
                <a:latin typeface="Times New Roman" panose="02020603050405020304" pitchFamily="18" charset="0"/>
                <a:cs typeface="Times New Roman" panose="02020603050405020304" pitchFamily="18" charset="0"/>
              </a:rPr>
              <a:t>of  </a:t>
            </a:r>
            <a:r>
              <a:rPr lang="en-GB" sz="2400" spc="5" dirty="0">
                <a:latin typeface="Times New Roman" panose="02020603050405020304" pitchFamily="18" charset="0"/>
                <a:cs typeface="Times New Roman" panose="02020603050405020304" pitchFamily="18" charset="0"/>
              </a:rPr>
              <a:t>services, </a:t>
            </a:r>
            <a:r>
              <a:rPr lang="en-GB" sz="2400" dirty="0">
                <a:latin typeface="Times New Roman" panose="02020603050405020304" pitchFamily="18" charset="0"/>
                <a:cs typeface="Times New Roman" panose="02020603050405020304" pitchFamily="18" charset="0"/>
              </a:rPr>
              <a:t>then </a:t>
            </a:r>
            <a:r>
              <a:rPr lang="en-GB" sz="2400" spc="-5" dirty="0">
                <a:latin typeface="Times New Roman" panose="02020603050405020304" pitchFamily="18" charset="0"/>
                <a:cs typeface="Times New Roman" panose="02020603050405020304" pitchFamily="18" charset="0"/>
              </a:rPr>
              <a:t>what </a:t>
            </a:r>
            <a:r>
              <a:rPr lang="en-GB" sz="2400" spc="-10" dirty="0">
                <a:latin typeface="Times New Roman" panose="02020603050405020304" pitchFamily="18" charset="0"/>
                <a:cs typeface="Times New Roman" panose="02020603050405020304" pitchFamily="18" charset="0"/>
              </a:rPr>
              <a:t>would </a:t>
            </a:r>
            <a:r>
              <a:rPr lang="en-GB" sz="2400" spc="-5" dirty="0">
                <a:latin typeface="Times New Roman" panose="02020603050405020304" pitchFamily="18" charset="0"/>
                <a:cs typeface="Times New Roman" panose="02020603050405020304" pitchFamily="18" charset="0"/>
              </a:rPr>
              <a:t>happen.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In that case </a:t>
            </a:r>
            <a:r>
              <a:rPr lang="en-GB" sz="2400" b="1" u="sng" dirty="0">
                <a:latin typeface="Times New Roman" panose="02020603050405020304" pitchFamily="18" charset="0"/>
                <a:cs typeface="Times New Roman" panose="02020603050405020304" pitchFamily="18" charset="0"/>
              </a:rPr>
              <a:t>as per MSMED Act the </a:t>
            </a:r>
            <a:r>
              <a:rPr lang="en-GB" sz="2400" b="1" u="sng" spc="-30" dirty="0">
                <a:latin typeface="Times New Roman" panose="02020603050405020304" pitchFamily="18" charset="0"/>
                <a:cs typeface="Times New Roman" panose="02020603050405020304" pitchFamily="18" charset="0"/>
              </a:rPr>
              <a:t>day </a:t>
            </a:r>
            <a:r>
              <a:rPr lang="en-GB" sz="2400" b="1" u="sng" dirty="0">
                <a:latin typeface="Times New Roman" panose="02020603050405020304" pitchFamily="18" charset="0"/>
                <a:cs typeface="Times New Roman" panose="02020603050405020304" pitchFamily="18" charset="0"/>
              </a:rPr>
              <a:t>on </a:t>
            </a:r>
            <a:r>
              <a:rPr lang="en-GB" sz="2400" b="1" u="sng" spc="-5" dirty="0">
                <a:latin typeface="Times New Roman" panose="02020603050405020304" pitchFamily="18" charset="0"/>
                <a:cs typeface="Times New Roman" panose="02020603050405020304" pitchFamily="18" charset="0"/>
              </a:rPr>
              <a:t>which </a:t>
            </a:r>
            <a:r>
              <a:rPr lang="en-GB" sz="2400" b="1" u="sng" dirty="0">
                <a:latin typeface="Times New Roman" panose="02020603050405020304" pitchFamily="18" charset="0"/>
                <a:cs typeface="Times New Roman" panose="02020603050405020304" pitchFamily="18" charset="0"/>
              </a:rPr>
              <a:t>such  objection </a:t>
            </a:r>
            <a:r>
              <a:rPr lang="en-GB" sz="2400" b="1" u="sng" spc="-5" dirty="0">
                <a:latin typeface="Times New Roman" panose="02020603050405020304" pitchFamily="18" charset="0"/>
                <a:cs typeface="Times New Roman" panose="02020603050405020304" pitchFamily="18" charset="0"/>
              </a:rPr>
              <a:t>is </a:t>
            </a:r>
            <a:r>
              <a:rPr lang="en-GB" sz="2400" b="1" u="sng" spc="-15" dirty="0">
                <a:latin typeface="Times New Roman" panose="02020603050405020304" pitchFamily="18" charset="0"/>
                <a:cs typeface="Times New Roman" panose="02020603050405020304" pitchFamily="18" charset="0"/>
              </a:rPr>
              <a:t>removed </a:t>
            </a:r>
            <a:r>
              <a:rPr lang="en-GB" sz="2400" b="1" u="sng" spc="-10" dirty="0">
                <a:latin typeface="Times New Roman" panose="02020603050405020304" pitchFamily="18" charset="0"/>
                <a:cs typeface="Times New Roman" panose="02020603050405020304" pitchFamily="18" charset="0"/>
              </a:rPr>
              <a:t>by </a:t>
            </a:r>
            <a:r>
              <a:rPr lang="en-GB" sz="2400" b="1" u="sng" dirty="0">
                <a:latin typeface="Times New Roman" panose="02020603050405020304" pitchFamily="18" charset="0"/>
                <a:cs typeface="Times New Roman" panose="02020603050405020304" pitchFamily="18" charset="0"/>
              </a:rPr>
              <a:t>the supplier shall be </a:t>
            </a:r>
            <a:r>
              <a:rPr lang="en-GB" sz="2400" b="1" u="sng" spc="-10" dirty="0">
                <a:latin typeface="Times New Roman" panose="02020603050405020304" pitchFamily="18" charset="0"/>
                <a:cs typeface="Times New Roman" panose="02020603050405020304" pitchFamily="18" charset="0"/>
              </a:rPr>
              <a:t>treated </a:t>
            </a:r>
            <a:r>
              <a:rPr lang="en-GB" sz="2400" b="1" u="sng" dirty="0">
                <a:latin typeface="Times New Roman" panose="02020603050405020304" pitchFamily="18" charset="0"/>
                <a:cs typeface="Times New Roman" panose="02020603050405020304" pitchFamily="18" charset="0"/>
              </a:rPr>
              <a:t>as </a:t>
            </a:r>
            <a:r>
              <a:rPr lang="en-GB" sz="2400" b="1" u="sng" spc="-30" dirty="0">
                <a:latin typeface="Times New Roman" panose="02020603050405020304" pitchFamily="18" charset="0"/>
                <a:cs typeface="Times New Roman" panose="02020603050405020304" pitchFamily="18" charset="0"/>
              </a:rPr>
              <a:t>day </a:t>
            </a:r>
            <a:r>
              <a:rPr lang="en-GB" sz="2400" b="1" u="sng" dirty="0">
                <a:latin typeface="Times New Roman" panose="02020603050405020304" pitchFamily="18" charset="0"/>
                <a:cs typeface="Times New Roman" panose="02020603050405020304" pitchFamily="18" charset="0"/>
              </a:rPr>
              <a:t>of acceptance and the </a:t>
            </a:r>
            <a:r>
              <a:rPr lang="en-GB" sz="2400" b="1" u="sng" spc="-10" dirty="0">
                <a:latin typeface="Times New Roman" panose="02020603050405020304" pitchFamily="18" charset="0"/>
                <a:cs typeface="Times New Roman" panose="02020603050405020304" pitchFamily="18" charset="0"/>
              </a:rPr>
              <a:t>payment </a:t>
            </a:r>
            <a:r>
              <a:rPr lang="en-GB" sz="2400" b="1" u="sng" dirty="0">
                <a:latin typeface="Times New Roman" panose="02020603050405020304" pitchFamily="18" charset="0"/>
                <a:cs typeface="Times New Roman" panose="02020603050405020304" pitchFamily="18" charset="0"/>
              </a:rPr>
              <a:t>has</a:t>
            </a:r>
            <a:r>
              <a:rPr lang="en-GB" sz="2400" b="1" u="sng" spc="-135"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to  be made </a:t>
            </a:r>
            <a:r>
              <a:rPr lang="en-GB" sz="2400" b="1" u="sng" spc="-10" dirty="0">
                <a:latin typeface="Times New Roman" panose="02020603050405020304" pitchFamily="18" charset="0"/>
                <a:cs typeface="Times New Roman" panose="02020603050405020304" pitchFamily="18" charset="0"/>
              </a:rPr>
              <a:t>before </a:t>
            </a:r>
            <a:r>
              <a:rPr lang="en-GB" sz="2400" b="1" u="sng" dirty="0">
                <a:latin typeface="Times New Roman" panose="02020603050405020304" pitchFamily="18" charset="0"/>
                <a:cs typeface="Times New Roman" panose="02020603050405020304" pitchFamily="18" charset="0"/>
              </a:rPr>
              <a:t>the </a:t>
            </a:r>
            <a:r>
              <a:rPr lang="en-GB" sz="2400" b="1" u="sng" spc="-5" dirty="0">
                <a:latin typeface="Times New Roman" panose="02020603050405020304" pitchFamily="18" charset="0"/>
                <a:cs typeface="Times New Roman" panose="02020603050405020304" pitchFamily="18" charset="0"/>
              </a:rPr>
              <a:t>appointed </a:t>
            </a:r>
            <a:r>
              <a:rPr lang="en-GB" sz="2400" b="1" u="sng" spc="-30" dirty="0">
                <a:latin typeface="Times New Roman" panose="02020603050405020304" pitchFamily="18" charset="0"/>
                <a:cs typeface="Times New Roman" panose="02020603050405020304" pitchFamily="18" charset="0"/>
              </a:rPr>
              <a:t>day </a:t>
            </a:r>
            <a:r>
              <a:rPr lang="en-GB" sz="2400" b="1" u="sng" spc="-5" dirty="0">
                <a:latin typeface="Times New Roman" panose="02020603050405020304" pitchFamily="18" charset="0"/>
                <a:cs typeface="Times New Roman" panose="02020603050405020304" pitchFamily="18" charset="0"/>
              </a:rPr>
              <a:t>which will </a:t>
            </a:r>
            <a:r>
              <a:rPr lang="en-GB" sz="2400" b="1" u="sng" dirty="0">
                <a:latin typeface="Times New Roman" panose="02020603050405020304" pitchFamily="18" charset="0"/>
                <a:cs typeface="Times New Roman" panose="02020603050405020304" pitchFamily="18" charset="0"/>
              </a:rPr>
              <a:t>be </a:t>
            </a:r>
            <a:r>
              <a:rPr lang="en-GB" sz="2400" b="1" u="sng" spc="-30" dirty="0">
                <a:latin typeface="Times New Roman" panose="02020603050405020304" pitchFamily="18" charset="0"/>
                <a:cs typeface="Times New Roman" panose="02020603050405020304" pitchFamily="18" charset="0"/>
              </a:rPr>
              <a:t>day </a:t>
            </a:r>
            <a:r>
              <a:rPr lang="en-GB" sz="2400" b="1" u="sng" spc="-5" dirty="0">
                <a:latin typeface="Times New Roman" panose="02020603050405020304" pitchFamily="18" charset="0"/>
                <a:cs typeface="Times New Roman" panose="02020603050405020304" pitchFamily="18" charset="0"/>
              </a:rPr>
              <a:t>following immediately </a:t>
            </a:r>
            <a:r>
              <a:rPr lang="en-GB" sz="2400" b="1" u="sng" dirty="0">
                <a:latin typeface="Times New Roman" panose="02020603050405020304" pitchFamily="18" charset="0"/>
                <a:cs typeface="Times New Roman" panose="02020603050405020304" pitchFamily="18" charset="0"/>
              </a:rPr>
              <a:t>after the </a:t>
            </a:r>
            <a:r>
              <a:rPr lang="en-GB" sz="2400" b="1" u="sng" spc="5" dirty="0">
                <a:latin typeface="Times New Roman" panose="02020603050405020304" pitchFamily="18" charset="0"/>
                <a:cs typeface="Times New Roman" panose="02020603050405020304" pitchFamily="18" charset="0"/>
              </a:rPr>
              <a:t>expiry </a:t>
            </a:r>
            <a:r>
              <a:rPr lang="en-GB" sz="2400" b="1" u="sng" dirty="0">
                <a:latin typeface="Times New Roman" panose="02020603050405020304" pitchFamily="18" charset="0"/>
                <a:cs typeface="Times New Roman" panose="02020603050405020304" pitchFamily="18" charset="0"/>
              </a:rPr>
              <a:t>of the  period of fifteen </a:t>
            </a:r>
            <a:r>
              <a:rPr lang="en-GB" sz="2400" b="1" u="sng" spc="-25" dirty="0">
                <a:latin typeface="Times New Roman" panose="02020603050405020304" pitchFamily="18" charset="0"/>
                <a:cs typeface="Times New Roman" panose="02020603050405020304" pitchFamily="18" charset="0"/>
              </a:rPr>
              <a:t>days </a:t>
            </a:r>
            <a:r>
              <a:rPr lang="en-GB" sz="2400" b="1" u="sng" spc="-15" dirty="0">
                <a:latin typeface="Times New Roman" panose="02020603050405020304" pitchFamily="18" charset="0"/>
                <a:cs typeface="Times New Roman" panose="02020603050405020304" pitchFamily="18" charset="0"/>
              </a:rPr>
              <a:t>from </a:t>
            </a:r>
            <a:r>
              <a:rPr lang="en-GB" sz="2400" b="1" u="sng" dirty="0">
                <a:latin typeface="Times New Roman" panose="02020603050405020304" pitchFamily="18" charset="0"/>
                <a:cs typeface="Times New Roman" panose="02020603050405020304" pitchFamily="18" charset="0"/>
              </a:rPr>
              <a:t>the </a:t>
            </a:r>
            <a:r>
              <a:rPr lang="en-GB" sz="2400" b="1" u="sng" spc="-30" dirty="0">
                <a:latin typeface="Times New Roman" panose="02020603050405020304" pitchFamily="18" charset="0"/>
                <a:cs typeface="Times New Roman" panose="02020603050405020304" pitchFamily="18" charset="0"/>
              </a:rPr>
              <a:t>day </a:t>
            </a:r>
            <a:r>
              <a:rPr lang="en-GB" sz="2400" b="1" u="sng" dirty="0">
                <a:latin typeface="Times New Roman" panose="02020603050405020304" pitchFamily="18" charset="0"/>
                <a:cs typeface="Times New Roman" panose="02020603050405020304" pitchFamily="18" charset="0"/>
              </a:rPr>
              <a:t>of</a:t>
            </a:r>
            <a:r>
              <a:rPr lang="en-GB" sz="2400" b="1" u="sng" spc="-5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acceptance.</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7391692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3" y="365761"/>
            <a:ext cx="11220994" cy="5786846"/>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Q-16: Can disallowance be attracted under section 43B(h) for dues outstanding in relation to capital expenditure?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Ans.: </a:t>
            </a:r>
            <a:r>
              <a:rPr lang="en-IN" sz="2400" dirty="0">
                <a:latin typeface="Times New Roman" panose="02020603050405020304" pitchFamily="18" charset="0"/>
                <a:cs typeface="Times New Roman" panose="02020603050405020304" pitchFamily="18" charset="0"/>
              </a:rPr>
              <a:t>Section 43B reads as – “Notwithstanding anything contained in any other provision of this Act, a </a:t>
            </a:r>
            <a:r>
              <a:rPr lang="en-IN" sz="2400" b="1" u="sng" dirty="0">
                <a:latin typeface="Times New Roman" panose="02020603050405020304" pitchFamily="18" charset="0"/>
                <a:cs typeface="Times New Roman" panose="02020603050405020304" pitchFamily="18" charset="0"/>
              </a:rPr>
              <a:t>deduction otherwise allowable</a:t>
            </a:r>
            <a:r>
              <a:rPr lang="en-IN" sz="2400" dirty="0">
                <a:latin typeface="Times New Roman" panose="02020603050405020304" pitchFamily="18" charset="0"/>
                <a:cs typeface="Times New Roman" panose="02020603050405020304" pitchFamily="18" charset="0"/>
              </a:rPr>
              <a:t> under this Act in respect of……”</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It is clear from above that 43B can be made applicable only to those deductions which is otherwise available under income tax act.</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b="1" u="sng" dirty="0">
                <a:latin typeface="Times New Roman" panose="02020603050405020304" pitchFamily="18" charset="0"/>
                <a:cs typeface="Times New Roman" panose="02020603050405020304" pitchFamily="18" charset="0"/>
              </a:rPr>
              <a:t>Unlike Section 37(1), the deductibility under Section 43B is not linked to the distinction between capital expenditure and revenue expenditure.</a:t>
            </a:r>
          </a:p>
          <a:p>
            <a:pPr marL="0" indent="0" algn="just">
              <a:buNone/>
            </a:pPr>
            <a:r>
              <a:rPr lang="en-GB" sz="2400" b="1" u="sng" dirty="0">
                <a:latin typeface="Times New Roman" panose="02020603050405020304" pitchFamily="18" charset="0"/>
                <a:cs typeface="Times New Roman" panose="02020603050405020304" pitchFamily="18" charset="0"/>
              </a:rPr>
              <a:t>Section 43B applies to sums payable in respect of which a deduction is otherwise allowable under this Act.</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104405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492" y="365761"/>
            <a:ext cx="11446536" cy="5786846"/>
          </a:xfrm>
        </p:spPr>
        <p:txBody>
          <a:bodyPr>
            <a:normAutofit lnSpcReduction="10000"/>
          </a:bodyPr>
          <a:lstStyle/>
          <a:p>
            <a:pPr marL="0" indent="0" algn="just">
              <a:buNone/>
            </a:pPr>
            <a:r>
              <a:rPr lang="en-GB" sz="2400" dirty="0">
                <a:latin typeface="Times New Roman" panose="02020603050405020304" pitchFamily="18" charset="0"/>
                <a:cs typeface="Times New Roman" panose="02020603050405020304" pitchFamily="18" charset="0"/>
              </a:rPr>
              <a:t>Therefore, </a:t>
            </a:r>
            <a:r>
              <a:rPr lang="en-GB" sz="2400" b="1" u="sng" dirty="0">
                <a:latin typeface="Times New Roman" panose="02020603050405020304" pitchFamily="18" charset="0"/>
                <a:cs typeface="Times New Roman" panose="02020603050405020304" pitchFamily="18" charset="0"/>
              </a:rPr>
              <a:t>Section 43B(h) would apply to amounts payable to micro or small enterprises with respect to the purchase of capital goods for which a 100% deduction is admissible under Sections 30 to 36</a:t>
            </a:r>
            <a:r>
              <a:rPr lang="en-GB" sz="2400" dirty="0">
                <a:latin typeface="Times New Roman" panose="02020603050405020304" pitchFamily="18" charset="0"/>
                <a:cs typeface="Times New Roman" panose="02020603050405020304" pitchFamily="18" charset="0"/>
              </a:rPr>
              <a:t>.</a:t>
            </a:r>
          </a:p>
          <a:p>
            <a:pPr marL="0" indent="0" algn="just">
              <a:buNone/>
            </a:pPr>
            <a:r>
              <a:rPr lang="en-GB" sz="2400" dirty="0">
                <a:latin typeface="Times New Roman" panose="02020603050405020304" pitchFamily="18" charset="0"/>
                <a:cs typeface="Times New Roman" panose="02020603050405020304" pitchFamily="18" charset="0"/>
              </a:rPr>
              <a:t>For example, the deduction of 100% of capital expenditure under Section 35AD and the deduction of 100% of capital expenditure on scientific research under Section.</a:t>
            </a:r>
          </a:p>
          <a:p>
            <a:pPr marL="0" indent="0" algn="just">
              <a:buNone/>
            </a:pPr>
            <a:r>
              <a:rPr lang="en-GB" sz="2400" dirty="0">
                <a:latin typeface="Times New Roman" panose="02020603050405020304" pitchFamily="18" charset="0"/>
                <a:cs typeface="Times New Roman" panose="02020603050405020304" pitchFamily="18" charset="0"/>
              </a:rPr>
              <a:t>If a 100% deduction of capital expenditure is not allowable, there would be no disallowance with respect to depreciation on capital goods purchased if the MSE supplier of capital goods is not paid in time.</a:t>
            </a:r>
          </a:p>
          <a:p>
            <a:pPr marL="0" indent="0" algn="just">
              <a:buNone/>
            </a:pPr>
            <a:r>
              <a:rPr lang="en-GB" sz="2400" dirty="0">
                <a:latin typeface="Times New Roman" panose="02020603050405020304" pitchFamily="18" charset="0"/>
                <a:cs typeface="Times New Roman" panose="02020603050405020304" pitchFamily="18" charset="0"/>
              </a:rPr>
              <a:t>This is because depreciation is not a “sum payable in respect of which deduction is otherwise allowable”.</a:t>
            </a:r>
          </a:p>
          <a:p>
            <a:pPr marL="0" indent="0" algn="just">
              <a:buNone/>
            </a:pPr>
            <a:r>
              <a:rPr lang="en-GB" sz="2400" b="1" u="sng" dirty="0">
                <a:latin typeface="Times New Roman" panose="02020603050405020304" pitchFamily="18" charset="0"/>
                <a:cs typeface="Times New Roman" panose="02020603050405020304" pitchFamily="18" charset="0"/>
              </a:rPr>
              <a:t>What can be disallowed under Section 43B(h) must have the character of a sum payable in respect of which deduction is otherwise allowable.</a:t>
            </a:r>
          </a:p>
          <a:p>
            <a:pPr marL="0" indent="0" algn="just">
              <a:buNone/>
            </a:pPr>
            <a:r>
              <a:rPr lang="en-GB" sz="2400" dirty="0">
                <a:latin typeface="Times New Roman" panose="02020603050405020304" pitchFamily="18" charset="0"/>
                <a:cs typeface="Times New Roman" panose="02020603050405020304" pitchFamily="18" charset="0"/>
              </a:rPr>
              <a:t>The Courts had taken the view that depreciation cannot be disallowed on the cost of the asset which was capitalised in books of account, but tax thereon was not deducted under Section 40(a)(</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ia</a:t>
            </a:r>
            <a:r>
              <a:rPr lang="en-GB" sz="2400" dirty="0">
                <a:latin typeface="Times New Roman" panose="02020603050405020304" pitchFamily="18" charset="0"/>
                <a:cs typeface="Times New Roman" panose="02020603050405020304" pitchFamily="18" charset="0"/>
              </a:rPr>
              <a:t>) of the Act - </a:t>
            </a:r>
            <a:r>
              <a:rPr lang="en-GB" sz="2400" b="1" u="sng" dirty="0" err="1">
                <a:latin typeface="Times New Roman" panose="02020603050405020304" pitchFamily="18" charset="0"/>
                <a:cs typeface="Times New Roman" panose="02020603050405020304" pitchFamily="18" charset="0"/>
              </a:rPr>
              <a:t>Lemnisk</a:t>
            </a:r>
            <a:r>
              <a:rPr lang="en-GB" sz="2400" b="1" u="sng" dirty="0">
                <a:latin typeface="Times New Roman" panose="02020603050405020304" pitchFamily="18" charset="0"/>
                <a:cs typeface="Times New Roman" panose="02020603050405020304" pitchFamily="18" charset="0"/>
              </a:rPr>
              <a:t> (P.) Ltd. v. Dy. CIT [2022] 141 taxmann.com 195 (Bangalore – Trib.)</a:t>
            </a:r>
            <a:r>
              <a:rPr lang="en-GB"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52549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702" y="418011"/>
            <a:ext cx="11223258" cy="5589281"/>
          </a:xfrm>
        </p:spPr>
        <p:txBody>
          <a:bodyPr>
            <a:normAutofit/>
          </a:bodyPr>
          <a:lstStyle/>
          <a:p>
            <a:pPr algn="just">
              <a:buNone/>
            </a:pPr>
            <a:r>
              <a:rPr lang="en-US" sz="2400" i="1" dirty="0">
                <a:latin typeface="Times New Roman" pitchFamily="18" charset="0"/>
                <a:cs typeface="Times New Roman" pitchFamily="18" charset="0"/>
              </a:rPr>
              <a:t>3. Section 15 of the MSMED Act mandates payments to micro and small enterprises within the time as per the written agreement, which cannot be more than 45 days. If there is no such written agreement, the section mandates that the payment shall be made within 15 days. Thus, the proposed amendment to section 43B of the Act will allow the payment as deduction only on payment basis. It can be allowed on accrual basis only if the payment is within the time mandated under section 15 of the MSMED Act. </a:t>
            </a:r>
          </a:p>
          <a:p>
            <a:pPr algn="just">
              <a:buNone/>
            </a:pPr>
            <a:r>
              <a:rPr lang="en-US" sz="2400" i="1" dirty="0">
                <a:latin typeface="Times New Roman" pitchFamily="18" charset="0"/>
                <a:cs typeface="Times New Roman" pitchFamily="18" charset="0"/>
              </a:rPr>
              <a:t>4. This amendment will take effect from 1st April, 2024 and will accordingly apply to the assessment year 2024-25 and subsequent assessment years.</a:t>
            </a:r>
          </a:p>
          <a:p>
            <a:pPr algn="r">
              <a:buNone/>
            </a:pPr>
            <a:r>
              <a:rPr lang="en-US" sz="2400" b="1" i="1" dirty="0">
                <a:latin typeface="Times New Roman" pitchFamily="18" charset="0"/>
                <a:cs typeface="Times New Roman" pitchFamily="18" charset="0"/>
              </a:rPr>
              <a:t>[clause 13]</a:t>
            </a:r>
          </a:p>
          <a:p>
            <a:pPr algn="just">
              <a:buNone/>
            </a:pPr>
            <a:endParaRPr lang="en-US" sz="2400" i="1"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IN"/>
              <a:t>H. C. Khincha &amp; Co</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959" y="225873"/>
            <a:ext cx="11385977" cy="6154842"/>
          </a:xfrm>
        </p:spPr>
        <p:txBody>
          <a:bodyPr>
            <a:noAutofit/>
          </a:bodyPr>
          <a:lstStyle/>
          <a:p>
            <a:pPr marL="0" indent="0" algn="just">
              <a:buNone/>
            </a:pPr>
            <a:r>
              <a:rPr lang="en-IN" sz="2400" b="1" dirty="0">
                <a:latin typeface="Times New Roman" panose="02020603050405020304" pitchFamily="18" charset="0"/>
                <a:cs typeface="Times New Roman" panose="02020603050405020304" pitchFamily="18" charset="0"/>
              </a:rPr>
              <a:t>Q-17:</a:t>
            </a:r>
            <a:r>
              <a:rPr lang="en-GB" altLang="en-US" sz="2400" b="1" dirty="0">
                <a:latin typeface="Times New Roman" panose="02020603050405020304" pitchFamily="18" charset="0"/>
                <a:cs typeface="Times New Roman" panose="02020603050405020304" pitchFamily="18" charset="0"/>
              </a:rPr>
              <a:t> Whether disallowance attracts if the </a:t>
            </a:r>
            <a:r>
              <a:rPr lang="en-GB" altLang="en-US" sz="2400" b="1" dirty="0" err="1">
                <a:latin typeface="Times New Roman" panose="02020603050405020304" pitchFamily="18" charset="0"/>
                <a:cs typeface="Times New Roman" panose="02020603050405020304" pitchFamily="18" charset="0"/>
              </a:rPr>
              <a:t>assessee</a:t>
            </a:r>
            <a:r>
              <a:rPr lang="en-GB" altLang="en-US" sz="2400" b="1" dirty="0">
                <a:latin typeface="Times New Roman" panose="02020603050405020304" pitchFamily="18" charset="0"/>
                <a:cs typeface="Times New Roman" panose="02020603050405020304" pitchFamily="18" charset="0"/>
              </a:rPr>
              <a:t> opts for a presumptive taxation scheme under Section 44AD, Section 44ADA, Section 44AE, etc.?</a:t>
            </a:r>
          </a:p>
          <a:p>
            <a:pPr marL="0" indent="0" algn="just">
              <a:buNone/>
            </a:pPr>
            <a:r>
              <a:rPr lang="en-GB" altLang="en-US" sz="2400" dirty="0">
                <a:latin typeface="Times New Roman" panose="02020603050405020304" pitchFamily="18" charset="0"/>
                <a:cs typeface="Times New Roman" panose="02020603050405020304" pitchFamily="18" charset="0"/>
              </a:rPr>
              <a:t>Section 43B(h) begins with a non-obstante clause “notwithstanding anything contained in any other provision of this Act”. Therefore, apparently, Section 43B overrides all provisions of the Act including provisions of presumptive taxation under Section 44AD, Section 44ADA, Section 44AE, Section 44BBB and Section 115VA (Tonnage Tax).</a:t>
            </a:r>
          </a:p>
          <a:p>
            <a:pPr marL="0" indent="0" algn="just">
              <a:buNone/>
            </a:pPr>
            <a:endParaRPr lang="en-GB" altLang="en-US" sz="2400" dirty="0">
              <a:latin typeface="Times New Roman" panose="02020603050405020304" pitchFamily="18" charset="0"/>
              <a:cs typeface="Times New Roman" panose="02020603050405020304" pitchFamily="18" charset="0"/>
            </a:endParaRPr>
          </a:p>
          <a:p>
            <a:pPr marL="0" indent="0" algn="just">
              <a:buNone/>
            </a:pPr>
            <a:r>
              <a:rPr lang="en-GB" altLang="en-US" sz="2400" dirty="0">
                <a:latin typeface="Times New Roman" panose="02020603050405020304" pitchFamily="18" charset="0"/>
                <a:cs typeface="Times New Roman" panose="02020603050405020304" pitchFamily="18" charset="0"/>
              </a:rPr>
              <a:t>However, Sections 44AD, 44ADA, 44AE, 44BBB and 115VA also begin with non-obstante clauses as ‘Notwithstanding anything to the contrary contained in Sections 28 to 43C, …….’</a:t>
            </a:r>
          </a:p>
          <a:p>
            <a:pPr marL="0" indent="0" algn="just">
              <a:buNone/>
            </a:pPr>
            <a:endParaRPr lang="en-GB" altLang="en-US" sz="2400" dirty="0">
              <a:latin typeface="Times New Roman" panose="02020603050405020304" pitchFamily="18" charset="0"/>
              <a:cs typeface="Times New Roman" panose="02020603050405020304" pitchFamily="18" charset="0"/>
            </a:endParaRPr>
          </a:p>
          <a:p>
            <a:pPr marL="0" indent="0" algn="just">
              <a:buNone/>
            </a:pPr>
            <a:r>
              <a:rPr lang="en-GB" altLang="en-US" sz="2400" dirty="0">
                <a:latin typeface="Times New Roman" panose="02020603050405020304" pitchFamily="18" charset="0"/>
                <a:cs typeface="Times New Roman" panose="02020603050405020304" pitchFamily="18" charset="0"/>
              </a:rPr>
              <a:t>Therefore, Section 43B(h) overrides all other provisions of the Act except Sections 44AD, 44AE, 44ADA, 44BBB and 115VA.</a:t>
            </a:r>
          </a:p>
          <a:p>
            <a:pPr marL="0" indent="0" algn="just">
              <a:buNone/>
            </a:pPr>
            <a:r>
              <a:rPr lang="en-GB" altLang="en-US" sz="2400" dirty="0">
                <a:latin typeface="Times New Roman" panose="02020603050405020304" pitchFamily="18" charset="0"/>
                <a:cs typeface="Times New Roman" panose="02020603050405020304" pitchFamily="18" charset="0"/>
              </a:rPr>
              <a:t>Therefore, Section 43B(h) will not apply to eligible </a:t>
            </a:r>
            <a:r>
              <a:rPr lang="en-GB" altLang="en-US" sz="2400" dirty="0" err="1">
                <a:latin typeface="Times New Roman" panose="02020603050405020304" pitchFamily="18" charset="0"/>
                <a:cs typeface="Times New Roman" panose="02020603050405020304" pitchFamily="18" charset="0"/>
              </a:rPr>
              <a:t>assessee</a:t>
            </a:r>
            <a:r>
              <a:rPr lang="en-GB" altLang="en-US" sz="2400" dirty="0">
                <a:latin typeface="Times New Roman" panose="02020603050405020304" pitchFamily="18" charset="0"/>
                <a:cs typeface="Times New Roman" panose="02020603050405020304" pitchFamily="18" charset="0"/>
              </a:rPr>
              <a:t>-buyers who opt for presumptive taxation under Sections 44AD, 44AE, 44ADA, 44BBB or 115VA.</a:t>
            </a: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5011088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5" y="378824"/>
            <a:ext cx="11273245" cy="5798140"/>
          </a:xfrm>
        </p:spPr>
        <p:txBody>
          <a:bodyPr>
            <a:noAutofit/>
          </a:bodyPr>
          <a:lstStyle/>
          <a:p>
            <a:pPr marL="0" indent="0" algn="just">
              <a:buNone/>
            </a:pPr>
            <a:r>
              <a:rPr lang="en-GB" sz="2400" b="1" u="sng" dirty="0">
                <a:latin typeface="Times New Roman" panose="02020603050405020304" pitchFamily="18" charset="0"/>
                <a:cs typeface="Times New Roman" panose="02020603050405020304" pitchFamily="18" charset="0"/>
              </a:rPr>
              <a:t>Good Luck Kinetic v. Income-tax Officer, Ward -2, </a:t>
            </a:r>
            <a:r>
              <a:rPr lang="en-GB" sz="2400" b="1" u="sng" dirty="0" err="1">
                <a:latin typeface="Times New Roman" panose="02020603050405020304" pitchFamily="18" charset="0"/>
                <a:cs typeface="Times New Roman" panose="02020603050405020304" pitchFamily="18" charset="0"/>
              </a:rPr>
              <a:t>Margao</a:t>
            </a:r>
            <a:r>
              <a:rPr lang="en-GB" sz="2400" b="1" u="sng" dirty="0">
                <a:latin typeface="Times New Roman" panose="02020603050405020304" pitchFamily="18" charset="0"/>
                <a:cs typeface="Times New Roman" panose="02020603050405020304" pitchFamily="18" charset="0"/>
              </a:rPr>
              <a:t> (PANAJI ITAT) </a:t>
            </a:r>
            <a:r>
              <a:rPr lang="en-GB" sz="2400" b="1" u="sng" dirty="0">
                <a:solidFill>
                  <a:srgbClr val="000000"/>
                </a:solidFill>
                <a:latin typeface="Times New Roman" panose="02020603050405020304" pitchFamily="18" charset="0"/>
                <a:cs typeface="Times New Roman" panose="02020603050405020304" pitchFamily="18" charset="0"/>
              </a:rPr>
              <a:t>[2015] 58 taxmann.com 267 (</a:t>
            </a:r>
            <a:r>
              <a:rPr lang="en-GB" sz="2400" b="1" u="sng" dirty="0" err="1">
                <a:solidFill>
                  <a:srgbClr val="000000"/>
                </a:solidFill>
                <a:latin typeface="Times New Roman" panose="02020603050405020304" pitchFamily="18" charset="0"/>
                <a:cs typeface="Times New Roman" panose="02020603050405020304" pitchFamily="18" charset="0"/>
              </a:rPr>
              <a:t>Panaji</a:t>
            </a:r>
            <a:r>
              <a:rPr lang="en-GB" sz="2400" b="1" u="sng" dirty="0">
                <a:solidFill>
                  <a:srgbClr val="000000"/>
                </a:solidFill>
                <a:latin typeface="Times New Roman" panose="02020603050405020304" pitchFamily="18" charset="0"/>
                <a:cs typeface="Times New Roman" panose="02020603050405020304" pitchFamily="18" charset="0"/>
              </a:rPr>
              <a:t> - Trib.) </a:t>
            </a:r>
            <a:endParaRPr lang="en-IN" sz="2400" b="1" u="sng" dirty="0">
              <a:effectLst/>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Section 43B, read with section 44AF, of the Income-tax Act, 1961 - Business disallowance - Certain deduction to be allowed only on actual payment (In case of assessment under section 44AF) - Assessment year 2006-07 - Whether disallowance under section 43B can be made in respect of statutory liabilities even though </a:t>
            </a:r>
            <a:r>
              <a:rPr lang="en-US" sz="2400" dirty="0" err="1">
                <a:latin typeface="Times New Roman" panose="02020603050405020304" pitchFamily="18" charset="0"/>
                <a:cs typeface="Times New Roman" panose="02020603050405020304" pitchFamily="18" charset="0"/>
              </a:rPr>
              <a:t>assessee's</a:t>
            </a:r>
            <a:r>
              <a:rPr lang="en-US" sz="2400" dirty="0">
                <a:latin typeface="Times New Roman" panose="02020603050405020304" pitchFamily="18" charset="0"/>
                <a:cs typeface="Times New Roman" panose="02020603050405020304" pitchFamily="18" charset="0"/>
              </a:rPr>
              <a:t> income was assessed under section 44AF - Held, yes [Para 5] </a:t>
            </a:r>
            <a:r>
              <a:rPr lang="en-US" sz="2400" b="1" u="sng" dirty="0">
                <a:latin typeface="Times New Roman" panose="02020603050405020304" pitchFamily="18" charset="0"/>
                <a:cs typeface="Times New Roman" panose="02020603050405020304" pitchFamily="18" charset="0"/>
              </a:rPr>
              <a:t>[In </a:t>
            </a:r>
            <a:r>
              <a:rPr lang="en-US" sz="2400" b="1" u="sng" dirty="0" err="1">
                <a:latin typeface="Times New Roman" panose="02020603050405020304" pitchFamily="18" charset="0"/>
                <a:cs typeface="Times New Roman" panose="02020603050405020304" pitchFamily="18" charset="0"/>
              </a:rPr>
              <a:t>favour</a:t>
            </a:r>
            <a:r>
              <a:rPr lang="en-US" sz="2400" b="1" u="sng" dirty="0">
                <a:latin typeface="Times New Roman" panose="02020603050405020304" pitchFamily="18" charset="0"/>
                <a:cs typeface="Times New Roman" panose="02020603050405020304" pitchFamily="18" charset="0"/>
              </a:rPr>
              <a:t> of revenue] </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669420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5" y="378824"/>
            <a:ext cx="11273245" cy="579814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5………….. The statutory liability in the present case has not been paid before the due date of filing the return.</a:t>
            </a:r>
          </a:p>
          <a:p>
            <a:pPr marL="0" indent="0" algn="just">
              <a:buNone/>
            </a:pPr>
            <a:r>
              <a:rPr lang="en-US" sz="2400" dirty="0">
                <a:latin typeface="Times New Roman" panose="02020603050405020304" pitchFamily="18" charset="0"/>
                <a:cs typeface="Times New Roman" panose="02020603050405020304" pitchFamily="18" charset="0"/>
              </a:rPr>
              <a:t>Further, </a:t>
            </a:r>
            <a:r>
              <a:rPr lang="en-US" sz="2400" b="1" u="sng" dirty="0">
                <a:latin typeface="Times New Roman" panose="02020603050405020304" pitchFamily="18" charset="0"/>
                <a:cs typeface="Times New Roman" panose="02020603050405020304" pitchFamily="18" charset="0"/>
              </a:rPr>
              <a:t>the non-obstante clause in Sec. 43B has a far wider amplitude because it uses the words "</a:t>
            </a:r>
            <a:r>
              <a:rPr lang="en-US" sz="2400" b="1" i="1" u="sng" dirty="0">
                <a:latin typeface="Times New Roman" panose="02020603050405020304" pitchFamily="18" charset="0"/>
                <a:cs typeface="Times New Roman" panose="02020603050405020304" pitchFamily="18" charset="0"/>
              </a:rPr>
              <a:t>notwithstanding anything contained in any other provisions of this Act</a:t>
            </a:r>
            <a:r>
              <a:rPr lang="en-US" sz="2400" b="1" u="sng" dirty="0">
                <a:latin typeface="Times New Roman" panose="02020603050405020304" pitchFamily="18" charset="0"/>
                <a:cs typeface="Times New Roman" panose="02020603050405020304" pitchFamily="18" charset="0"/>
              </a:rPr>
              <a:t>". </a:t>
            </a:r>
          </a:p>
          <a:p>
            <a:pPr marL="0" indent="0" algn="just">
              <a:buNone/>
            </a:pPr>
            <a:r>
              <a:rPr lang="en-US" sz="2400" b="1" u="sng" dirty="0">
                <a:latin typeface="Times New Roman" panose="02020603050405020304" pitchFamily="18" charset="0"/>
                <a:cs typeface="Times New Roman" panose="02020603050405020304" pitchFamily="18" charset="0"/>
              </a:rPr>
              <a:t>Therefore, even assuming that the deduction is permissible or the deduction is deemed to have been allowed under any other provisions of this Act, still the control placed by the provisions of Sec. 43B in respect of the statutory liabilities still holds precedence over such allowance.</a:t>
            </a:r>
          </a:p>
          <a:p>
            <a:pPr marL="0" indent="0" algn="just">
              <a:buNone/>
            </a:pPr>
            <a:r>
              <a:rPr lang="en-US" sz="2400" b="1" u="sng" dirty="0">
                <a:latin typeface="Times New Roman" panose="02020603050405020304" pitchFamily="18" charset="0"/>
                <a:cs typeface="Times New Roman" panose="02020603050405020304" pitchFamily="18" charset="0"/>
              </a:rPr>
              <a:t>This is because the dues to the crown has no limitation and has precedence over all other allowances and claims.</a:t>
            </a:r>
          </a:p>
          <a:p>
            <a:pPr marL="0" indent="0" algn="just">
              <a:buNone/>
            </a:pPr>
            <a:r>
              <a:rPr lang="en-US" sz="2400" dirty="0">
                <a:latin typeface="Times New Roman" panose="02020603050405020304" pitchFamily="18" charset="0"/>
                <a:cs typeface="Times New Roman" panose="02020603050405020304" pitchFamily="18" charset="0"/>
              </a:rPr>
              <a:t>In these circumstances, we are of the view that the disallowance made by the AO by invoking the provisions of Sec. 43B of the Act in respect of the statutory liabilities are in order even though the </a:t>
            </a:r>
            <a:r>
              <a:rPr lang="en-US" sz="2400" dirty="0" err="1">
                <a:latin typeface="Times New Roman" panose="02020603050405020304" pitchFamily="18" charset="0"/>
                <a:cs typeface="Times New Roman" panose="02020603050405020304" pitchFamily="18" charset="0"/>
              </a:rPr>
              <a:t>Assessee's</a:t>
            </a:r>
            <a:r>
              <a:rPr lang="en-US" sz="2400" dirty="0">
                <a:latin typeface="Times New Roman" panose="02020603050405020304" pitchFamily="18" charset="0"/>
                <a:cs typeface="Times New Roman" panose="02020603050405020304" pitchFamily="18" charset="0"/>
              </a:rPr>
              <a:t> income has been offered and assessed under the provisions of Sec. 44AF of the Act.</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6144738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Q-18. Whether ‘sum payable’ for the purposes of section 43B(h) will include GST also. or will it be net of GST as GST is not claimed as deduction.</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b="1" dirty="0">
                <a:latin typeface="Times New Roman" panose="02020603050405020304" pitchFamily="18" charset="0"/>
                <a:cs typeface="Times New Roman" panose="02020603050405020304" pitchFamily="18" charset="0"/>
              </a:rPr>
              <a:t>Ans. </a:t>
            </a:r>
            <a:r>
              <a:rPr lang="en-GB" sz="2400" dirty="0">
                <a:latin typeface="Times New Roman" panose="02020603050405020304" pitchFamily="18" charset="0"/>
                <a:cs typeface="Times New Roman" panose="02020603050405020304" pitchFamily="18" charset="0"/>
              </a:rPr>
              <a:t>The provisions of </a:t>
            </a:r>
            <a:r>
              <a:rPr lang="en-GB" sz="2400" b="1" u="sng" dirty="0">
                <a:latin typeface="Times New Roman" panose="02020603050405020304" pitchFamily="18" charset="0"/>
                <a:cs typeface="Times New Roman" panose="02020603050405020304" pitchFamily="18" charset="0"/>
              </a:rPr>
              <a:t>section 145A(ii) of the Income-tax Act reads as under: </a:t>
            </a:r>
          </a:p>
          <a:p>
            <a:pPr marL="0" indent="0" algn="just">
              <a:buNone/>
            </a:pPr>
            <a:r>
              <a:rPr lang="en-GB" sz="2400" i="1" dirty="0">
                <a:latin typeface="Times New Roman" panose="02020603050405020304" pitchFamily="18" charset="0"/>
                <a:cs typeface="Times New Roman" panose="02020603050405020304" pitchFamily="18" charset="0"/>
              </a:rPr>
              <a:t>“(ii) the valuation of purchase and sale of goods or services and of inventory shall be adjusted to include the amount of any tax, duty, cess or fee (by whatever name called) actually) paid or incurred by the </a:t>
            </a:r>
            <a:r>
              <a:rPr lang="en-GB" sz="2400" i="1" dirty="0" err="1">
                <a:latin typeface="Times New Roman" panose="02020603050405020304" pitchFamily="18" charset="0"/>
                <a:cs typeface="Times New Roman" panose="02020603050405020304" pitchFamily="18" charset="0"/>
              </a:rPr>
              <a:t>assessee</a:t>
            </a:r>
            <a:r>
              <a:rPr lang="en-GB" sz="2400" i="1" dirty="0">
                <a:latin typeface="Times New Roman" panose="02020603050405020304" pitchFamily="18" charset="0"/>
                <a:cs typeface="Times New Roman" panose="02020603050405020304" pitchFamily="18" charset="0"/>
              </a:rPr>
              <a:t> to bring the goods or services to the place of its location and condition as on the date of valuation.” </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9390912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414108" y="349828"/>
            <a:ext cx="11405348" cy="5789036"/>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Income-tax Act recognises only the ‘inclusive method’,</a:t>
            </a:r>
            <a:r>
              <a:rPr lang="en-GB" sz="2400" dirty="0">
                <a:latin typeface="Times New Roman" panose="02020603050405020304" pitchFamily="18" charset="0"/>
                <a:cs typeface="Times New Roman" panose="02020603050405020304" pitchFamily="18" charset="0"/>
              </a:rPr>
              <a:t> hence, the </a:t>
            </a:r>
            <a:r>
              <a:rPr lang="en-GB" sz="2400" b="1" u="sng" dirty="0">
                <a:latin typeface="Times New Roman" panose="02020603050405020304" pitchFamily="18" charset="0"/>
                <a:cs typeface="Times New Roman" panose="02020603050405020304" pitchFamily="18" charset="0"/>
              </a:rPr>
              <a:t>deduction of purchases in Income-tax is gross i.e. inclusive of GST, hence, the sum payable will also include GST and the law does not permit to segregate the sum payable as on account of ‘principal’ and ‘GST’.</a:t>
            </a:r>
            <a:r>
              <a:rPr lang="en-GB" sz="2400" dirty="0">
                <a:latin typeface="Times New Roman" panose="02020603050405020304" pitchFamily="18" charset="0"/>
                <a:cs typeface="Times New Roman" panose="02020603050405020304" pitchFamily="18" charset="0"/>
              </a:rPr>
              <a:t> </a:t>
            </a:r>
          </a:p>
          <a:p>
            <a:pPr marL="0" indent="0" algn="just">
              <a:buNone/>
            </a:pPr>
            <a:r>
              <a:rPr lang="en-GB" sz="2400" dirty="0">
                <a:latin typeface="Times New Roman" panose="02020603050405020304" pitchFamily="18" charset="0"/>
                <a:cs typeface="Times New Roman" panose="02020603050405020304" pitchFamily="18" charset="0"/>
              </a:rPr>
              <a:t>In practice, as the impact is profit neutral, we avoid adjusting but in effect, it is the gross amount of sales which is considered as revenue and gross amount of purchase is considered as deduction and the net GST payable is treated as an expense.</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7428343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414108" y="317049"/>
            <a:ext cx="11405348" cy="5905395"/>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Relevant para of Guidance Note on Tax Audit under Section 44AB of the Income-tax Act, 1961 AY 2023-24 dated 06.08.2023</a:t>
            </a:r>
          </a:p>
          <a:p>
            <a:pPr marL="0" indent="0" algn="just">
              <a:buNone/>
            </a:pPr>
            <a:r>
              <a:rPr lang="en-GB" sz="2400" dirty="0">
                <a:latin typeface="Times New Roman" panose="02020603050405020304" pitchFamily="18" charset="0"/>
                <a:cs typeface="Times New Roman" panose="02020603050405020304" pitchFamily="18" charset="0"/>
              </a:rPr>
              <a:t>26.14 GST is collected from the customers on behalf of the GST authorities and, therefore, its collection from the customers is not an economic benefit for the enterprise. It does not result in any increase in the equity of the enterprise. Accordingly, it should not be recognized as an income of the enterprise. Similarly, the payment of GST should not be treated as an expense in the financial statements of the enterprise. Therefore, it should be credited to an appropriate account, say. ‘GST Payable Account’. The amount of GST payable adjusted against the GST Credit Receivable Account and amounts paid in cash will be debited to GST Payable account. The credit balance in GST Payable Account at the year-end should be shown on the ‘Liabilities’ side of the balance sheet under the head ‘Current Liabilities’. In case GST has not been charged separately but as a composite charge (such as in the case of composition levy), the amount of GST paid needs to be transferred to Indirect Expenses.</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0997766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261385" y="151379"/>
            <a:ext cx="11634595" cy="6084334"/>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Relevant para of Guidance Note on Tax Audit under Section 44AB of the Income-tax Act, 1961 AY 2023-24 dated 06.08.2023 </a:t>
            </a:r>
          </a:p>
          <a:p>
            <a:pPr marL="0" indent="0" algn="just">
              <a:buNone/>
            </a:pPr>
            <a:r>
              <a:rPr lang="en-GB" sz="2400" dirty="0">
                <a:latin typeface="Times New Roman" panose="02020603050405020304" pitchFamily="18" charset="0"/>
                <a:cs typeface="Times New Roman" panose="02020603050405020304" pitchFamily="18" charset="0"/>
              </a:rPr>
              <a:t>26.15 Section 145A of the Income-tax Act provides that the valuation of purchase and sales of goods and inventory for the purpose of computation of income from business or profession shall be made on the basis of method of accounting regularly employed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but this shall be subject to certain adjustments. Therefore, it is not necessary to change the method of valuation of purchase, sale and inventory regularly employed in the books of account. The adjustment provided for in this section should be made while computing the income for the purpose of preparing the return of income. Therefore, the recommended method for accounting of GST will not result in non-compliance of section 145A of the Income-tax Act.</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26.16 The adjustments envisaged by section 145A will not have any impact on the trading account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In other words, both under exclusive method of accounting and inclusive method of accounting, the gross profit in the trading account will remain the same.</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5160275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If the sum payable to the Micro or Small Enterprise includes GST, the disallowance is restricted to the amount excluding GST if the GST is claimed as Input Tax Credit (ITC) in the books of accounts.</a:t>
            </a:r>
          </a:p>
          <a:p>
            <a:pPr marL="0" indent="0" algn="just">
              <a:buNone/>
            </a:pPr>
            <a:r>
              <a:rPr lang="en-GB" sz="2400" b="1" u="sng" dirty="0">
                <a:latin typeface="Times New Roman" panose="02020603050405020304" pitchFamily="18" charset="0"/>
                <a:cs typeface="Times New Roman" panose="02020603050405020304" pitchFamily="18" charset="0"/>
              </a:rPr>
              <a:t>However, if the buyer opts not to claim the input tax credit under GST and treats it as an expense in its Profit and Loss account, deduction against GST will only be allowed based on actual payment.</a:t>
            </a:r>
            <a:endParaRPr lang="en-US"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335830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Q-19. In case payment has been made by cheque, what shall be taken to be the date of payment. If a cheque is cleared after the due date what is the legal position.</a:t>
            </a:r>
          </a:p>
          <a:p>
            <a:pPr marL="0" indent="0" algn="just">
              <a:buNone/>
            </a:pPr>
            <a:r>
              <a:rPr lang="en-GB" sz="2400" b="1" dirty="0">
                <a:latin typeface="Times New Roman" panose="02020603050405020304" pitchFamily="18" charset="0"/>
                <a:cs typeface="Times New Roman" panose="02020603050405020304" pitchFamily="18" charset="0"/>
              </a:rPr>
              <a:t>Ans.</a:t>
            </a:r>
            <a:r>
              <a:rPr lang="en-GB" sz="2400" dirty="0">
                <a:latin typeface="Times New Roman" panose="02020603050405020304" pitchFamily="18" charset="0"/>
                <a:cs typeface="Times New Roman" panose="02020603050405020304" pitchFamily="18" charset="0"/>
              </a:rPr>
              <a:t> Whether </a:t>
            </a:r>
            <a:r>
              <a:rPr lang="en-GB" sz="2400" b="1" u="sng" dirty="0">
                <a:latin typeface="Times New Roman" panose="02020603050405020304" pitchFamily="18" charset="0"/>
                <a:cs typeface="Times New Roman" panose="02020603050405020304" pitchFamily="18" charset="0"/>
              </a:rPr>
              <a:t>the date of clearance of cheque or the date of issuance of cheque discharges the buyer from its liability for the purpose of MSMED Act.</a:t>
            </a:r>
          </a:p>
          <a:p>
            <a:pPr marL="0" indent="0" algn="just">
              <a:buNone/>
            </a:pPr>
            <a:r>
              <a:rPr lang="en-GB" sz="2400" dirty="0">
                <a:latin typeface="Times New Roman" panose="02020603050405020304" pitchFamily="18" charset="0"/>
                <a:cs typeface="Times New Roman" panose="02020603050405020304" pitchFamily="18" charset="0"/>
              </a:rPr>
              <a:t>As per Negotiable Instruments Act, 1881, a cheque is a bill of exchange drawn on a specified banker. </a:t>
            </a:r>
          </a:p>
          <a:p>
            <a:pPr marL="0" indent="0" algn="just">
              <a:buNone/>
            </a:pPr>
            <a:r>
              <a:rPr lang="en-GB" sz="2400" dirty="0">
                <a:latin typeface="Times New Roman" panose="02020603050405020304" pitchFamily="18" charset="0"/>
                <a:cs typeface="Times New Roman" panose="02020603050405020304" pitchFamily="18" charset="0"/>
              </a:rPr>
              <a:t>A cheque is a negotiable instrument. </a:t>
            </a:r>
          </a:p>
          <a:p>
            <a:pPr marL="0" indent="0" algn="just">
              <a:buNone/>
            </a:pPr>
            <a:r>
              <a:rPr lang="en-GB" sz="2400" b="1" u="sng" dirty="0">
                <a:latin typeface="Times New Roman" panose="02020603050405020304" pitchFamily="18" charset="0"/>
                <a:cs typeface="Times New Roman" panose="02020603050405020304" pitchFamily="18" charset="0"/>
              </a:rPr>
              <a:t>Section 14 further defines the term ‘negotiation’ as “when a promissory note, bill of exchange or cheque is transferred to any person, so as to constitute that person the holder thereof, the instrument is said to be negotiated.</a:t>
            </a:r>
          </a:p>
          <a:p>
            <a:pPr marL="0" indent="0" algn="just">
              <a:buNone/>
            </a:pPr>
            <a:r>
              <a:rPr lang="en-GB" sz="2400" b="1" u="sng" dirty="0">
                <a:latin typeface="Times New Roman" panose="02020603050405020304" pitchFamily="18" charset="0"/>
                <a:cs typeface="Times New Roman" panose="02020603050405020304" pitchFamily="18" charset="0"/>
              </a:rPr>
              <a:t>Chapter IV of negotiable instrument Act deals with negotiation and says it gets completed by delivery, actual or constructive.</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5893000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381000" y="381000"/>
            <a:ext cx="11326091" cy="5785078"/>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In view of the provisions of negotiable instrument Act, the liability to supplier gets discharged by making of cheque and its delivery. </a:t>
            </a:r>
          </a:p>
          <a:p>
            <a:pPr marL="0" indent="0" algn="just">
              <a:buNone/>
            </a:pPr>
            <a:r>
              <a:rPr lang="en-GB" sz="2400" b="1" u="sng" dirty="0">
                <a:latin typeface="Times New Roman" panose="02020603050405020304" pitchFamily="18" charset="0"/>
                <a:cs typeface="Times New Roman" panose="02020603050405020304" pitchFamily="18" charset="0"/>
              </a:rPr>
              <a:t>Thereafter, the buyer is liable for the amount of cheque to the holder of the same.</a:t>
            </a:r>
          </a:p>
          <a:p>
            <a:pPr marL="0" indent="0" algn="just">
              <a:buNone/>
            </a:pPr>
            <a:r>
              <a:rPr lang="en-GB" sz="2400" b="1" u="sng" dirty="0">
                <a:latin typeface="Times New Roman" panose="02020603050405020304" pitchFamily="18" charset="0"/>
                <a:cs typeface="Times New Roman" panose="02020603050405020304" pitchFamily="18" charset="0"/>
              </a:rPr>
              <a:t>Hence, the date of cheque will be the date of payment. </a:t>
            </a:r>
          </a:p>
          <a:p>
            <a:pPr marL="0" indent="0" algn="just">
              <a:buNone/>
            </a:pPr>
            <a:r>
              <a:rPr lang="en-GB" sz="2400" b="1" u="sng" dirty="0">
                <a:latin typeface="Times New Roman" panose="02020603050405020304" pitchFamily="18" charset="0"/>
                <a:cs typeface="Times New Roman" panose="02020603050405020304" pitchFamily="18" charset="0"/>
              </a:rPr>
              <a:t>It is immaterial when the cheque gets </a:t>
            </a:r>
            <a:r>
              <a:rPr lang="en-GB" sz="2400" b="1" u="sng" dirty="0" err="1">
                <a:latin typeface="Times New Roman" panose="02020603050405020304" pitchFamily="18" charset="0"/>
                <a:cs typeface="Times New Roman" panose="02020603050405020304" pitchFamily="18" charset="0"/>
              </a:rPr>
              <a:t>encashed</a:t>
            </a:r>
            <a:r>
              <a:rPr lang="en-GB" sz="2400" b="1" u="sng" dirty="0">
                <a:latin typeface="Times New Roman" panose="02020603050405020304" pitchFamily="18" charset="0"/>
                <a:cs typeface="Times New Roman" panose="02020603050405020304" pitchFamily="18" charset="0"/>
              </a:rPr>
              <a:t>.</a:t>
            </a:r>
          </a:p>
          <a:p>
            <a:pPr marL="0" indent="0" algn="just">
              <a:buNone/>
            </a:pPr>
            <a:r>
              <a:rPr lang="en-GB" sz="2400" dirty="0">
                <a:latin typeface="Times New Roman" panose="02020603050405020304" pitchFamily="18" charset="0"/>
                <a:cs typeface="Times New Roman" panose="02020603050405020304" pitchFamily="18" charset="0"/>
              </a:rPr>
              <a:t>In </a:t>
            </a:r>
            <a:r>
              <a:rPr lang="en-GB" sz="2400" b="1" u="sng" dirty="0">
                <a:latin typeface="Times New Roman" panose="02020603050405020304" pitchFamily="18" charset="0"/>
                <a:cs typeface="Times New Roman" panose="02020603050405020304" pitchFamily="18" charset="0"/>
              </a:rPr>
              <a:t>CIT, Bombay v/s </a:t>
            </a:r>
            <a:r>
              <a:rPr lang="en-GB" sz="2400" b="1" u="sng" dirty="0" err="1">
                <a:latin typeface="Times New Roman" panose="02020603050405020304" pitchFamily="18" charset="0"/>
                <a:cs typeface="Times New Roman" panose="02020603050405020304" pitchFamily="18" charset="0"/>
              </a:rPr>
              <a:t>Ogale</a:t>
            </a:r>
            <a:r>
              <a:rPr lang="en-GB" sz="2400" b="1" u="sng" dirty="0">
                <a:latin typeface="Times New Roman" panose="02020603050405020304" pitchFamily="18" charset="0"/>
                <a:cs typeface="Times New Roman" panose="02020603050405020304" pitchFamily="18" charset="0"/>
              </a:rPr>
              <a:t> Glass Works Limited [1954 AIR 429]</a:t>
            </a: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the </a:t>
            </a:r>
            <a:r>
              <a:rPr lang="en-GB" sz="2400" b="1" u="sng" dirty="0" err="1">
                <a:latin typeface="Times New Roman" panose="02020603050405020304" pitchFamily="18" charset="0"/>
                <a:cs typeface="Times New Roman" panose="02020603050405020304" pitchFamily="18" charset="0"/>
              </a:rPr>
              <a:t>hon’ble</a:t>
            </a:r>
            <a:r>
              <a:rPr lang="en-GB" sz="2400" b="1" u="sng" dirty="0">
                <a:latin typeface="Times New Roman" panose="02020603050405020304" pitchFamily="18" charset="0"/>
                <a:cs typeface="Times New Roman" panose="02020603050405020304" pitchFamily="18" charset="0"/>
              </a:rPr>
              <a:t> Supreme Court after considering various laws concluded that “even if a cheque is accepted conditionally, i.e. subject to realisation, the legal position would be that the date of payment would relate back to the date when the cheque was issued and not when it was </a:t>
            </a:r>
            <a:r>
              <a:rPr lang="en-GB" sz="2400" b="1" u="sng" dirty="0" err="1">
                <a:latin typeface="Times New Roman" panose="02020603050405020304" pitchFamily="18" charset="0"/>
                <a:cs typeface="Times New Roman" panose="02020603050405020304" pitchFamily="18" charset="0"/>
              </a:rPr>
              <a:t>encashed</a:t>
            </a:r>
            <a:r>
              <a:rPr lang="en-GB" sz="2400" b="1" u="sng" dirty="0">
                <a:latin typeface="Times New Roman" panose="02020603050405020304" pitchFamily="18" charset="0"/>
                <a:cs typeface="Times New Roman" panose="02020603050405020304" pitchFamily="18" charset="0"/>
              </a:rPr>
              <a:t> or credited to account. The court has also accepted it to be due payment. </a:t>
            </a:r>
            <a:endParaRPr lang="en-US" sz="2400" b="1" u="sng" dirty="0">
              <a:latin typeface="Times New Roman" panose="02020603050405020304" pitchFamily="18" charset="0"/>
              <a:cs typeface="Times New Roman" panose="02020603050405020304" pitchFamily="18" charset="0"/>
            </a:endParaRPr>
          </a:p>
          <a:p>
            <a:pPr marL="0" indent="0" algn="just">
              <a:buNone/>
            </a:pPr>
            <a:endParaRPr lang="en-US"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99141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840" y="387663"/>
            <a:ext cx="11459862" cy="4417170"/>
          </a:xfrm>
        </p:spPr>
        <p:txBody>
          <a:bodyPr>
            <a:noAutofit/>
          </a:bodyPr>
          <a:lstStyle/>
          <a:p>
            <a:pPr marL="0" indent="0" algn="just">
              <a:buNone/>
            </a:pPr>
            <a:r>
              <a:rPr lang="en-IN" sz="2400" b="1" dirty="0">
                <a:latin typeface="Times New Roman" panose="02020603050405020304" pitchFamily="18" charset="0"/>
                <a:cs typeface="Times New Roman" panose="02020603050405020304" pitchFamily="18" charset="0"/>
              </a:rPr>
              <a:t>Amendment in Section 43B</a:t>
            </a:r>
          </a:p>
          <a:p>
            <a:pPr marL="0" indent="0" algn="just">
              <a:buNone/>
            </a:pPr>
            <a:r>
              <a:rPr lang="en-IN" sz="2400" b="1" dirty="0">
                <a:latin typeface="Times New Roman" panose="02020603050405020304" pitchFamily="18" charset="0"/>
                <a:cs typeface="Times New Roman" panose="02020603050405020304" pitchFamily="18" charset="0"/>
              </a:rPr>
              <a:t>As per the Amendment made by the Finance Act, 2023 clause (h) shall be inserted after clause (g) of section 43B. Clause (h) reads as under: </a:t>
            </a:r>
          </a:p>
          <a:p>
            <a:pPr marL="0" indent="0" algn="just">
              <a:buNone/>
            </a:pPr>
            <a:r>
              <a:rPr lang="en-GB" sz="2400" b="1" dirty="0">
                <a:latin typeface="Times New Roman" panose="02020603050405020304" pitchFamily="18" charset="0"/>
                <a:cs typeface="Times New Roman" panose="02020603050405020304" pitchFamily="18" charset="0"/>
              </a:rPr>
              <a:t>43B.</a:t>
            </a:r>
            <a:r>
              <a:rPr lang="en-GB" sz="2400" dirty="0">
                <a:latin typeface="Times New Roman" panose="02020603050405020304" pitchFamily="18" charset="0"/>
                <a:cs typeface="Times New Roman" panose="02020603050405020304" pitchFamily="18" charset="0"/>
              </a:rPr>
              <a:t> Notwithstanding anything contained in any other provision of this Act, a deduction otherwise allowable under this Act in respect of -</a:t>
            </a:r>
          </a:p>
          <a:p>
            <a:pPr marL="0" indent="0" algn="just">
              <a:buNone/>
            </a:pPr>
            <a:r>
              <a:rPr lang="en-GB" sz="2400" dirty="0">
                <a:latin typeface="Times New Roman" panose="02020603050405020304" pitchFamily="18" charset="0"/>
                <a:cs typeface="Times New Roman" panose="02020603050405020304" pitchFamily="18" charset="0"/>
              </a:rPr>
              <a:t>(a) … </a:t>
            </a:r>
          </a:p>
          <a:p>
            <a:pPr marL="0" indent="0" algn="just">
              <a:buNone/>
            </a:pPr>
            <a:r>
              <a:rPr lang="en-GB" sz="2400" dirty="0">
                <a:latin typeface="Times New Roman" panose="02020603050405020304" pitchFamily="18" charset="0"/>
                <a:cs typeface="Times New Roman" panose="02020603050405020304" pitchFamily="18" charset="0"/>
              </a:rPr>
              <a:t>(b) … </a:t>
            </a:r>
          </a:p>
          <a:p>
            <a:pPr marL="0" indent="0" algn="just">
              <a:buNone/>
            </a:pPr>
            <a:r>
              <a:rPr lang="en-GB" sz="2400" dirty="0">
                <a:latin typeface="Times New Roman" panose="02020603050405020304" pitchFamily="18" charset="0"/>
                <a:cs typeface="Times New Roman" panose="02020603050405020304" pitchFamily="18" charset="0"/>
              </a:rPr>
              <a:t>(c) … </a:t>
            </a:r>
          </a:p>
          <a:p>
            <a:pPr marL="0" indent="0" algn="just">
              <a:buNone/>
            </a:pPr>
            <a:r>
              <a:rPr lang="en-GB" sz="2400" dirty="0">
                <a:latin typeface="Times New Roman" panose="02020603050405020304" pitchFamily="18" charset="0"/>
                <a:cs typeface="Times New Roman" panose="02020603050405020304" pitchFamily="18" charset="0"/>
              </a:rPr>
              <a:t>(d) … </a:t>
            </a:r>
          </a:p>
          <a:p>
            <a:pPr marL="0" indent="0" algn="just">
              <a:buNone/>
            </a:pPr>
            <a:r>
              <a:rPr lang="en-GB" sz="2400" dirty="0">
                <a:latin typeface="Times New Roman" panose="02020603050405020304" pitchFamily="18" charset="0"/>
                <a:cs typeface="Times New Roman" panose="02020603050405020304" pitchFamily="18" charset="0"/>
              </a:rPr>
              <a:t>(e) … </a:t>
            </a:r>
          </a:p>
          <a:p>
            <a:pPr marL="0" indent="0" algn="just">
              <a:buNone/>
            </a:pPr>
            <a:r>
              <a:rPr lang="en-GB" sz="2400" dirty="0">
                <a:latin typeface="Times New Roman" panose="02020603050405020304" pitchFamily="18" charset="0"/>
                <a:cs typeface="Times New Roman" panose="02020603050405020304" pitchFamily="18" charset="0"/>
              </a:rPr>
              <a:t>(f) … </a:t>
            </a:r>
          </a:p>
          <a:p>
            <a:pPr marL="0" indent="0" algn="just">
              <a:buNone/>
            </a:pPr>
            <a:r>
              <a:rPr lang="en-GB" sz="2400" dirty="0">
                <a:latin typeface="Times New Roman" panose="02020603050405020304" pitchFamily="18" charset="0"/>
                <a:cs typeface="Times New Roman" panose="02020603050405020304" pitchFamily="18" charset="0"/>
              </a:rPr>
              <a:t>(g) … </a:t>
            </a:r>
          </a:p>
        </p:txBody>
      </p:sp>
      <p:sp>
        <p:nvSpPr>
          <p:cNvPr id="7" name="Footer Placeholder 6"/>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9969474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414108" y="387928"/>
            <a:ext cx="11405348" cy="5789036"/>
          </a:xfrm>
        </p:spPr>
        <p:txBody>
          <a:bodyPr>
            <a:normAutofit/>
          </a:bodyPr>
          <a:lstStyle/>
          <a:p>
            <a:pPr marL="0" indent="0" algn="just">
              <a:lnSpc>
                <a:spcPct val="100000"/>
              </a:lnSpc>
              <a:buNone/>
            </a:pPr>
            <a:r>
              <a:rPr lang="en-GB" sz="2400" dirty="0">
                <a:latin typeface="Times New Roman" panose="02020603050405020304" pitchFamily="18" charset="0"/>
                <a:cs typeface="Times New Roman" panose="02020603050405020304" pitchFamily="18" charset="0"/>
              </a:rPr>
              <a:t>There may be a situation that </a:t>
            </a:r>
            <a:r>
              <a:rPr lang="en-GB" sz="2400" b="1" u="sng" dirty="0">
                <a:latin typeface="Times New Roman" panose="02020603050405020304" pitchFamily="18" charset="0"/>
                <a:cs typeface="Times New Roman" panose="02020603050405020304" pitchFamily="18" charset="0"/>
              </a:rPr>
              <a:t>an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issues a cheque to the MSME supplier and due to some  reason MSME supplier don’t </a:t>
            </a:r>
            <a:r>
              <a:rPr lang="en-GB" sz="2400" b="1" u="sng" dirty="0" err="1">
                <a:latin typeface="Times New Roman" panose="02020603050405020304" pitchFamily="18" charset="0"/>
                <a:cs typeface="Times New Roman" panose="02020603050405020304" pitchFamily="18" charset="0"/>
              </a:rPr>
              <a:t>encash</a:t>
            </a:r>
            <a:r>
              <a:rPr lang="en-GB" sz="2400" b="1" u="sng" dirty="0">
                <a:latin typeface="Times New Roman" panose="02020603050405020304" pitchFamily="18" charset="0"/>
                <a:cs typeface="Times New Roman" panose="02020603050405020304" pitchFamily="18" charset="0"/>
              </a:rPr>
              <a:t> it within the due date.</a:t>
            </a:r>
          </a:p>
          <a:p>
            <a:pPr marL="0" indent="0" algn="just">
              <a:lnSpc>
                <a:spcPct val="100000"/>
              </a:lnSpc>
              <a:buNone/>
            </a:pPr>
            <a:endParaRPr lang="en-GB" sz="2400" b="1" u="sng"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b="1" u="sng" dirty="0">
                <a:latin typeface="Times New Roman" panose="02020603050405020304" pitchFamily="18" charset="0"/>
                <a:cs typeface="Times New Roman" panose="02020603050405020304" pitchFamily="18" charset="0"/>
              </a:rPr>
              <a:t>In light of the judgment of </a:t>
            </a:r>
            <a:r>
              <a:rPr lang="en-GB" sz="2400" b="1" u="sng" dirty="0" err="1">
                <a:latin typeface="Times New Roman" panose="02020603050405020304" pitchFamily="18" charset="0"/>
                <a:cs typeface="Times New Roman" panose="02020603050405020304" pitchFamily="18" charset="0"/>
              </a:rPr>
              <a:t>Hon’ble</a:t>
            </a:r>
            <a:r>
              <a:rPr lang="en-GB" sz="2400" b="1" u="sng" dirty="0">
                <a:latin typeface="Times New Roman" panose="02020603050405020304" pitchFamily="18" charset="0"/>
                <a:cs typeface="Times New Roman" panose="02020603050405020304" pitchFamily="18" charset="0"/>
              </a:rPr>
              <a:t>  High Court of Punjab and Haryana in case of CIT v. Hindustan Wire Products Ltd. [2002] 120  Taxman 744 (Punjab &amp;Haryana), disallowance u/s. 43B of the Act should not be attracted.</a:t>
            </a:r>
          </a:p>
          <a:p>
            <a:pPr marL="0" indent="0">
              <a:lnSpc>
                <a:spcPct val="100000"/>
              </a:lnSpc>
              <a:buNone/>
            </a:pPr>
            <a:endParaRPr lang="en-GB" sz="2400" dirty="0">
              <a:latin typeface="Times New Roman" panose="02020603050405020304" pitchFamily="18" charset="0"/>
              <a:cs typeface="Times New Roman" panose="02020603050405020304" pitchFamily="18" charset="0"/>
            </a:endParaRPr>
          </a:p>
          <a:p>
            <a:pPr marL="0" indent="0">
              <a:lnSpc>
                <a:spcPct val="100000"/>
              </a:lnSpc>
              <a:buNone/>
            </a:pPr>
            <a:r>
              <a:rPr lang="en-GB" sz="2400" dirty="0">
                <a:latin typeface="Times New Roman" panose="02020603050405020304" pitchFamily="18" charset="0"/>
                <a:cs typeface="Times New Roman" panose="02020603050405020304" pitchFamily="18" charset="0"/>
              </a:rPr>
              <a:t>However, </a:t>
            </a:r>
            <a:r>
              <a:rPr lang="en-GB" sz="2400" b="1" u="sng" dirty="0">
                <a:latin typeface="Times New Roman" panose="02020603050405020304" pitchFamily="18" charset="0"/>
                <a:cs typeface="Times New Roman" panose="02020603050405020304" pitchFamily="18" charset="0"/>
              </a:rPr>
              <a:t>the company will be required to prove that default of supplier in </a:t>
            </a:r>
            <a:r>
              <a:rPr lang="en-GB" sz="2400" b="1" u="sng" dirty="0" err="1">
                <a:latin typeface="Times New Roman" panose="02020603050405020304" pitchFamily="18" charset="0"/>
                <a:cs typeface="Times New Roman" panose="02020603050405020304" pitchFamily="18" charset="0"/>
              </a:rPr>
              <a:t>encashing</a:t>
            </a:r>
            <a:r>
              <a:rPr lang="en-GB" sz="2400" b="1" u="sng" dirty="0">
                <a:latin typeface="Times New Roman" panose="02020603050405020304" pitchFamily="18" charset="0"/>
                <a:cs typeface="Times New Roman" panose="02020603050405020304" pitchFamily="18" charset="0"/>
              </a:rPr>
              <a:t> the cheque  through following documents -</a:t>
            </a:r>
          </a:p>
          <a:p>
            <a:pPr marL="0" indent="0">
              <a:lnSpc>
                <a:spcPct val="100000"/>
              </a:lnSpc>
              <a:buNone/>
            </a:pPr>
            <a:r>
              <a:rPr lang="en-GB" sz="2400" dirty="0">
                <a:latin typeface="Times New Roman" panose="02020603050405020304" pitchFamily="18" charset="0"/>
                <a:cs typeface="Times New Roman" panose="02020603050405020304" pitchFamily="18" charset="0"/>
              </a:rPr>
              <a:t>a) </a:t>
            </a:r>
            <a:r>
              <a:rPr lang="en-GB" sz="2400" b="1" u="sng" dirty="0">
                <a:latin typeface="Times New Roman" panose="02020603050405020304" pitchFamily="18" charset="0"/>
                <a:cs typeface="Times New Roman" panose="02020603050405020304" pitchFamily="18" charset="0"/>
              </a:rPr>
              <a:t>Copy of cheque with date of payment</a:t>
            </a:r>
          </a:p>
          <a:p>
            <a:pPr marL="0" indent="0">
              <a:lnSpc>
                <a:spcPct val="100000"/>
              </a:lnSpc>
              <a:buNone/>
            </a:pPr>
            <a:r>
              <a:rPr lang="en-GB" sz="2400" b="1" u="sng" dirty="0">
                <a:latin typeface="Times New Roman" panose="02020603050405020304" pitchFamily="18" charset="0"/>
                <a:cs typeface="Times New Roman" panose="02020603050405020304" pitchFamily="18" charset="0"/>
              </a:rPr>
              <a:t>b) Copy of delivery of cheque to supplier.</a:t>
            </a:r>
            <a:r>
              <a:rPr lang="en-GB" sz="2400" dirty="0">
                <a:latin typeface="Times New Roman" panose="02020603050405020304" pitchFamily="18" charset="0"/>
                <a:cs typeface="Times New Roman" panose="02020603050405020304" pitchFamily="18" charset="0"/>
              </a:rPr>
              <a:t> </a:t>
            </a:r>
          </a:p>
          <a:p>
            <a:pPr marL="0" indent="0">
              <a:lnSpc>
                <a:spcPct val="100000"/>
              </a:lnSpc>
              <a:buNone/>
            </a:pPr>
            <a:r>
              <a:rPr lang="en-GB" sz="2400" dirty="0">
                <a:latin typeface="Times New Roman" panose="02020603050405020304" pitchFamily="18" charset="0"/>
                <a:cs typeface="Times New Roman" panose="02020603050405020304" pitchFamily="18" charset="0"/>
              </a:rPr>
              <a:t>Needless to say that delivery should be within  stipulated time frame.</a:t>
            </a:r>
          </a:p>
          <a:p>
            <a:pPr marL="0" indent="0">
              <a:lnSpc>
                <a:spcPct val="100000"/>
              </a:lnSpc>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5526698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43001" y="381001"/>
            <a:ext cx="10953598" cy="5668963"/>
          </a:xfrm>
        </p:spPr>
        <p:txBody>
          <a:bodyPr/>
          <a:lstStyle/>
          <a:p>
            <a:pPr algn="just">
              <a:buFont typeface="Arial" panose="020B0604020202020204" pitchFamily="34" charset="0"/>
              <a:buNone/>
            </a:pPr>
            <a:r>
              <a:rPr lang="en-US" sz="2400" b="1" dirty="0">
                <a:latin typeface="Times New Roman" panose="02020603050405020304" pitchFamily="18" charset="0"/>
                <a:cs typeface="Times New Roman" panose="02020603050405020304" pitchFamily="18" charset="0"/>
              </a:rPr>
              <a:t>Payment by </a:t>
            </a:r>
            <a:r>
              <a:rPr lang="en-US" sz="2400" b="1" dirty="0" err="1">
                <a:latin typeface="Times New Roman" panose="02020603050405020304" pitchFamily="18" charset="0"/>
                <a:cs typeface="Times New Roman" panose="02020603050405020304" pitchFamily="18" charset="0"/>
              </a:rPr>
              <a:t>cheque</a:t>
            </a:r>
            <a:r>
              <a:rPr lang="en-US" sz="2400" b="1" dirty="0">
                <a:latin typeface="Times New Roman" panose="02020603050405020304" pitchFamily="18" charset="0"/>
                <a:cs typeface="Times New Roman" panose="02020603050405020304" pitchFamily="18" charset="0"/>
              </a:rPr>
              <a:t> effective from what date</a:t>
            </a:r>
          </a:p>
          <a:p>
            <a:pPr algn="just">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t>
            </a:r>
            <a:r>
              <a:rPr lang="en-US" sz="2400" b="1" u="sng" dirty="0">
                <a:latin typeface="Times New Roman" panose="02020603050405020304" pitchFamily="18" charset="0"/>
                <a:cs typeface="Times New Roman" panose="02020603050405020304" pitchFamily="18" charset="0"/>
              </a:rPr>
              <a:t>K. </a:t>
            </a:r>
            <a:r>
              <a:rPr lang="en-US" sz="2400" b="1" u="sng" dirty="0" err="1">
                <a:latin typeface="Times New Roman" panose="02020603050405020304" pitchFamily="18" charset="0"/>
                <a:cs typeface="Times New Roman" panose="02020603050405020304" pitchFamily="18" charset="0"/>
              </a:rPr>
              <a:t>Saraswathy</a:t>
            </a:r>
            <a:r>
              <a:rPr lang="en-US" sz="2400" b="1" u="sng" dirty="0">
                <a:latin typeface="Times New Roman" panose="02020603050405020304" pitchFamily="18" charset="0"/>
                <a:cs typeface="Times New Roman" panose="02020603050405020304" pitchFamily="18" charset="0"/>
              </a:rPr>
              <a:t> v. P.S.S. </a:t>
            </a:r>
            <a:r>
              <a:rPr lang="en-US" sz="2400" b="1" u="sng" dirty="0" err="1">
                <a:latin typeface="Times New Roman" panose="02020603050405020304" pitchFamily="18" charset="0"/>
                <a:cs typeface="Times New Roman" panose="02020603050405020304" pitchFamily="18" charset="0"/>
              </a:rPr>
              <a:t>Somasundaram</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Chettiar</a:t>
            </a:r>
            <a:r>
              <a:rPr lang="en-US" sz="2400" b="1" u="sng" dirty="0">
                <a:latin typeface="Times New Roman" panose="02020603050405020304" pitchFamily="18" charset="0"/>
                <a:cs typeface="Times New Roman" panose="02020603050405020304" pitchFamily="18" charset="0"/>
              </a:rPr>
              <a:t> [1989] 4 SCC 527</a:t>
            </a:r>
            <a:r>
              <a:rPr lang="en-US" sz="2400" dirty="0">
                <a:latin typeface="Times New Roman" panose="02020603050405020304" pitchFamily="18" charset="0"/>
                <a:cs typeface="Times New Roman" panose="02020603050405020304" pitchFamily="18" charset="0"/>
              </a:rPr>
              <a:t>] </a:t>
            </a:r>
          </a:p>
          <a:p>
            <a:pPr marL="109728" indent="0" algn="just">
              <a:buNone/>
            </a:pPr>
            <a:r>
              <a:rPr lang="en-US" sz="2400" dirty="0">
                <a:latin typeface="Times New Roman" panose="02020603050405020304" pitchFamily="18" charset="0"/>
                <a:cs typeface="Times New Roman" panose="02020603050405020304" pitchFamily="18" charset="0"/>
              </a:rPr>
              <a:t>Payment on the </a:t>
            </a:r>
            <a:r>
              <a:rPr lang="en-US" sz="2400" dirty="0" err="1">
                <a:latin typeface="Times New Roman" panose="02020603050405020304" pitchFamily="18" charset="0"/>
                <a:cs typeface="Times New Roman" panose="02020603050405020304" pitchFamily="18" charset="0"/>
              </a:rPr>
              <a:t>cheque</a:t>
            </a:r>
            <a:r>
              <a:rPr lang="en-US" sz="2400" dirty="0">
                <a:latin typeface="Times New Roman" panose="02020603050405020304" pitchFamily="18" charset="0"/>
                <a:cs typeface="Times New Roman" panose="02020603050405020304" pitchFamily="18" charset="0"/>
              </a:rPr>
              <a:t> being </a:t>
            </a:r>
            <a:r>
              <a:rPr lang="en-US" sz="2400" dirty="0" err="1">
                <a:latin typeface="Times New Roman" panose="02020603050405020304" pitchFamily="18" charset="0"/>
                <a:cs typeface="Times New Roman" panose="02020603050405020304" pitchFamily="18" charset="0"/>
              </a:rPr>
              <a:t>honoured</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encashed</a:t>
            </a:r>
            <a:r>
              <a:rPr lang="en-US" sz="2400" dirty="0">
                <a:latin typeface="Times New Roman" panose="02020603050405020304" pitchFamily="18" charset="0"/>
                <a:cs typeface="Times New Roman" panose="02020603050405020304" pitchFamily="18" charset="0"/>
              </a:rPr>
              <a:t> relates back to the date of the receipt of the </a:t>
            </a:r>
            <a:r>
              <a:rPr lang="en-US" sz="2400" dirty="0" err="1">
                <a:latin typeface="Times New Roman" panose="02020603050405020304" pitchFamily="18" charset="0"/>
                <a:cs typeface="Times New Roman" panose="02020603050405020304" pitchFamily="18" charset="0"/>
              </a:rPr>
              <a:t>cheque</a:t>
            </a:r>
            <a:r>
              <a:rPr lang="en-US" sz="2400" dirty="0">
                <a:latin typeface="Times New Roman" panose="02020603050405020304" pitchFamily="18" charset="0"/>
                <a:cs typeface="Times New Roman" panose="02020603050405020304" pitchFamily="18" charset="0"/>
              </a:rPr>
              <a:t> and in law the date of payment is the date of delivery of the </a:t>
            </a:r>
            <a:r>
              <a:rPr lang="en-US" sz="2400" dirty="0" err="1">
                <a:latin typeface="Times New Roman" panose="02020603050405020304" pitchFamily="18" charset="0"/>
                <a:cs typeface="Times New Roman" panose="02020603050405020304" pitchFamily="18" charset="0"/>
              </a:rPr>
              <a:t>cheque</a:t>
            </a:r>
            <a:r>
              <a:rPr lang="en-US" sz="2400" dirty="0">
                <a:latin typeface="Times New Roman" panose="02020603050405020304" pitchFamily="18" charset="0"/>
                <a:cs typeface="Times New Roman" panose="02020603050405020304" pitchFamily="18" charset="0"/>
              </a:rPr>
              <a:t>. </a:t>
            </a:r>
          </a:p>
          <a:p>
            <a:pPr marL="109728"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9674275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20621" y="381000"/>
            <a:ext cx="11398358" cy="5867400"/>
          </a:xfrm>
        </p:spPr>
        <p:txBody>
          <a:bodyPr/>
          <a:lstStyle/>
          <a:p>
            <a:pPr algn="just">
              <a:buFont typeface="Arial" panose="020B0604020202020204" pitchFamily="34" charset="0"/>
              <a:buNone/>
            </a:pPr>
            <a:r>
              <a:rPr lang="en-GB" sz="2400" b="1" dirty="0">
                <a:latin typeface="Times New Roman" panose="02020603050405020304" pitchFamily="18" charset="0"/>
                <a:cs typeface="Times New Roman" panose="02020603050405020304" pitchFamily="18" charset="0"/>
              </a:rPr>
              <a:t>Q-20. </a:t>
            </a:r>
            <a:r>
              <a:rPr lang="en-US" sz="2400" b="1" dirty="0">
                <a:latin typeface="Times New Roman" panose="02020603050405020304" pitchFamily="18" charset="0"/>
                <a:cs typeface="Times New Roman" panose="02020603050405020304" pitchFamily="18" charset="0"/>
              </a:rPr>
              <a:t>Issue of equity shares/debentures to MSE Supplier</a:t>
            </a:r>
          </a:p>
          <a:p>
            <a:pPr algn="just">
              <a:buFont typeface="Arial" panose="020B0604020202020204" pitchFamily="34" charset="0"/>
              <a:buNone/>
            </a:pPr>
            <a:r>
              <a:rPr lang="en-US" sz="2400" b="1" dirty="0" err="1">
                <a:latin typeface="Times New Roman" panose="02020603050405020304" pitchFamily="18" charset="0"/>
                <a:cs typeface="Times New Roman" panose="02020603050405020304" pitchFamily="18" charset="0"/>
              </a:rPr>
              <a:t>Ans</a:t>
            </a:r>
            <a:r>
              <a:rPr lang="en-US" sz="24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Where debentures were issued to FI in lieu of interest payable and said debentures had been accepted by </a:t>
            </a:r>
            <a:r>
              <a:rPr lang="en-US" sz="2400" dirty="0" err="1">
                <a:latin typeface="Times New Roman" panose="02020603050405020304" pitchFamily="18" charset="0"/>
                <a:cs typeface="Times New Roman" panose="02020603050405020304" pitchFamily="18" charset="0"/>
              </a:rPr>
              <a:t>Fl</a:t>
            </a:r>
            <a:r>
              <a:rPr lang="en-US" sz="2400" dirty="0">
                <a:latin typeface="Times New Roman" panose="02020603050405020304" pitchFamily="18" charset="0"/>
                <a:cs typeface="Times New Roman" panose="02020603050405020304" pitchFamily="18" charset="0"/>
              </a:rPr>
              <a:t> in discharge of debt of O/s interest, same is to be treated as actual payment [</a:t>
            </a:r>
            <a:r>
              <a:rPr lang="en-US" sz="2400" b="1" u="sng" dirty="0">
                <a:latin typeface="Times New Roman" panose="02020603050405020304" pitchFamily="18" charset="0"/>
                <a:cs typeface="Times New Roman" panose="02020603050405020304" pitchFamily="18" charset="0"/>
              </a:rPr>
              <a:t>M.M. Aqua Technologies Ltd. v. CIT [2021] 129 taxmann.com 145 (SC)</a:t>
            </a:r>
            <a:r>
              <a:rPr lang="en-US"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When creditor agrees to convert a portion of interest into shares, it is to be taken to be actual payment [</a:t>
            </a:r>
            <a:r>
              <a:rPr lang="en-US" sz="2400" b="1" u="sng" dirty="0">
                <a:latin typeface="Times New Roman" panose="02020603050405020304" pitchFamily="18" charset="0"/>
                <a:cs typeface="Times New Roman" panose="02020603050405020304" pitchFamily="18" charset="0"/>
              </a:rPr>
              <a:t>CIT v. </a:t>
            </a:r>
            <a:r>
              <a:rPr lang="en-US" sz="2400" b="1" u="sng" dirty="0" err="1">
                <a:latin typeface="Times New Roman" panose="02020603050405020304" pitchFamily="18" charset="0"/>
                <a:cs typeface="Times New Roman" panose="02020603050405020304" pitchFamily="18" charset="0"/>
              </a:rPr>
              <a:t>Rathi</a:t>
            </a:r>
            <a:r>
              <a:rPr lang="en-US" sz="2400" b="1" u="sng" dirty="0">
                <a:latin typeface="Times New Roman" panose="02020603050405020304" pitchFamily="18" charset="0"/>
                <a:cs typeface="Times New Roman" panose="02020603050405020304" pitchFamily="18" charset="0"/>
              </a:rPr>
              <a:t> Graphics Technologies Ltd. [2015] 64 taxmann.com (Delhi)</a:t>
            </a:r>
            <a:r>
              <a:rPr lang="en-US"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Where </a:t>
            </a:r>
            <a:r>
              <a:rPr lang="en-US" sz="2400" dirty="0" err="1">
                <a:latin typeface="Times New Roman" panose="02020603050405020304" pitchFamily="18" charset="0"/>
                <a:cs typeface="Times New Roman" panose="02020603050405020304" pitchFamily="18" charset="0"/>
              </a:rPr>
              <a:t>assessee</a:t>
            </a:r>
            <a:r>
              <a:rPr lang="en-US" sz="2400" dirty="0">
                <a:latin typeface="Times New Roman" panose="02020603050405020304" pitchFamily="18" charset="0"/>
                <a:cs typeface="Times New Roman" panose="02020603050405020304" pitchFamily="18" charset="0"/>
              </a:rPr>
              <a:t>-company issued fully-paid up shares to a bank towards interest O/S on term loan, since interest liability stood extinguished, such issue of shares is actual payment of interest </a:t>
            </a:r>
            <a:r>
              <a:rPr lang="en-US" sz="2400" b="1" u="sng" dirty="0">
                <a:latin typeface="Times New Roman" panose="02020603050405020304" pitchFamily="18" charset="0"/>
                <a:cs typeface="Times New Roman" panose="02020603050405020304" pitchFamily="18" charset="0"/>
              </a:rPr>
              <a:t>CIT v. Core </a:t>
            </a:r>
            <a:r>
              <a:rPr lang="en-US" sz="2400" b="1" u="sng" dirty="0" err="1">
                <a:latin typeface="Times New Roman" panose="02020603050405020304" pitchFamily="18" charset="0"/>
                <a:cs typeface="Times New Roman" panose="02020603050405020304" pitchFamily="18" charset="0"/>
              </a:rPr>
              <a:t>Emballage</a:t>
            </a:r>
            <a:r>
              <a:rPr lang="en-US" sz="2400" b="1" u="sng" dirty="0">
                <a:latin typeface="Times New Roman" panose="02020603050405020304" pitchFamily="18" charset="0"/>
                <a:cs typeface="Times New Roman" panose="02020603050405020304" pitchFamily="18" charset="0"/>
              </a:rPr>
              <a:t> Ltd. [2022] 139 taxmann.com 504 (Gujarat)]</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261566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376008" y="375228"/>
            <a:ext cx="1140534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Q-21. What if instead of a cheque, the buyer accepts the bill of exchange drawn by the supplier?</a:t>
            </a: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On acceptance of the bill, it will be discharge of the buyer to supplier and he will be liable to pay to the holder in due course. The buyer may get it discounted or may discharge its own liability by endorsing the bill to someone else. </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itchFamily="18" charset="0"/>
                <a:cs typeface="Times New Roman" pitchFamily="18" charset="0"/>
              </a:rPr>
              <a:t>Meaning of Bill of Exchange</a:t>
            </a:r>
          </a:p>
          <a:p>
            <a:pPr marL="0" indent="0" algn="just">
              <a:buNone/>
            </a:pPr>
            <a:r>
              <a:rPr lang="en-US" sz="2400" dirty="0">
                <a:latin typeface="Times New Roman" pitchFamily="18" charset="0"/>
                <a:cs typeface="Times New Roman" pitchFamily="18" charset="0"/>
              </a:rPr>
              <a:t>According to the Negotiable Instruments Act 1881, a bill of exchange is defined as “an instrument in writing containing an unconditional order, signed by the maker (seller), directing a certain person (buyer) to pay a certain sum of money only to, or to the order of a certain person or to the bearer of the instrument”.</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5023426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29" y="332657"/>
            <a:ext cx="11125200" cy="5793507"/>
          </a:xfrm>
        </p:spPr>
        <p:txBody>
          <a:bodyPr>
            <a:normAutofit/>
          </a:bodyPr>
          <a:lstStyle/>
          <a:p>
            <a:pPr algn="just">
              <a:buNone/>
            </a:pPr>
            <a:r>
              <a:rPr lang="en-US" sz="2400" b="1" dirty="0">
                <a:latin typeface="Times New Roman" pitchFamily="18" charset="0"/>
                <a:cs typeface="Times New Roman" pitchFamily="18" charset="0"/>
              </a:rPr>
              <a:t>Specimen of bill of exchange</a:t>
            </a:r>
          </a:p>
        </p:txBody>
      </p:sp>
      <p:pic>
        <p:nvPicPr>
          <p:cNvPr id="4" name="Picture 2" descr="bill of exchange"/>
          <p:cNvPicPr>
            <a:picLocks noChangeAspect="1" noChangeArrowheads="1"/>
          </p:cNvPicPr>
          <p:nvPr/>
        </p:nvPicPr>
        <p:blipFill>
          <a:blip r:embed="rId2" cstate="print"/>
          <a:srcRect/>
          <a:stretch>
            <a:fillRect/>
          </a:stretch>
        </p:blipFill>
        <p:spPr bwMode="auto">
          <a:xfrm>
            <a:off x="402773" y="940684"/>
            <a:ext cx="11234056" cy="3971070"/>
          </a:xfrm>
          <a:prstGeom prst="rect">
            <a:avLst/>
          </a:prstGeom>
          <a:noFill/>
        </p:spPr>
      </p:pic>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969505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Q-22. If goods are received under letter of credit, what is the position?</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There is inland letter of credit (ILC) and foreign letter of credit (FLC). In case of ILC, bank stands as guarantee and makes payment on behalf of its constituents. In this scenario, supplier gets paid by the bank and the liability is towards bank as financing and not to the supplier. </a:t>
            </a: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1887984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Q-23. Will provisions of section 43B(h) be applicable to entities following ‘cash method’ of accounting? </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Section 43B of the IT Act mandates the </a:t>
            </a:r>
            <a:r>
              <a:rPr lang="en-GB" sz="2400" dirty="0" err="1">
                <a:latin typeface="Times New Roman" panose="02020603050405020304" pitchFamily="18" charset="0"/>
                <a:cs typeface="Times New Roman" panose="02020603050405020304" pitchFamily="18" charset="0"/>
              </a:rPr>
              <a:t>allowability</a:t>
            </a:r>
            <a:r>
              <a:rPr lang="en-GB" sz="2400" dirty="0">
                <a:latin typeface="Times New Roman" panose="02020603050405020304" pitchFamily="18" charset="0"/>
                <a:cs typeface="Times New Roman" panose="02020603050405020304" pitchFamily="18" charset="0"/>
              </a:rPr>
              <a:t> of various expenses only on a payment basis, irrespective of the fact that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follows a mercantile system of accounting.</a:t>
            </a:r>
          </a:p>
          <a:p>
            <a:pPr marL="0" indent="0" algn="just">
              <a:buNone/>
            </a:pPr>
            <a:r>
              <a:rPr lang="en-GB" sz="2400" dirty="0">
                <a:latin typeface="Times New Roman" panose="02020603050405020304" pitchFamily="18" charset="0"/>
                <a:cs typeface="Times New Roman" panose="02020603050405020304" pitchFamily="18" charset="0"/>
              </a:rPr>
              <a:t>In the cash method, the revenues and expenses are recognized only when cash is received or paid out respectively.</a:t>
            </a:r>
          </a:p>
          <a:p>
            <a:pPr marL="0" indent="0" algn="just">
              <a:buNone/>
            </a:pPr>
            <a:r>
              <a:rPr lang="en-GB" sz="2400" dirty="0">
                <a:latin typeface="Times New Roman" panose="02020603050405020304" pitchFamily="18" charset="0"/>
                <a:cs typeface="Times New Roman" panose="02020603050405020304" pitchFamily="18" charset="0"/>
              </a:rPr>
              <a:t>In other words, income is recorded when the cash is received, and expenses are recorded when the cash is paid. </a:t>
            </a:r>
          </a:p>
          <a:p>
            <a:pPr marL="0" indent="0" algn="just">
              <a:buNone/>
            </a:pPr>
            <a:r>
              <a:rPr lang="en-GB" sz="2400" dirty="0">
                <a:latin typeface="Times New Roman" panose="02020603050405020304" pitchFamily="18" charset="0"/>
                <a:cs typeface="Times New Roman" panose="02020603050405020304" pitchFamily="18" charset="0"/>
              </a:rPr>
              <a:t>Therefore, it will not impact any situation if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follows a cash basis of accounting as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already recording the expenses on a payment basis. </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23824171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357082" y="240279"/>
            <a:ext cx="11519401" cy="6084334"/>
          </a:xfrm>
        </p:spPr>
        <p:txBody>
          <a:bodyPr>
            <a:normAutofit/>
          </a:bodyPr>
          <a:lstStyle/>
          <a:p>
            <a:pPr marL="109728" indent="0" algn="just">
              <a:buNone/>
            </a:pPr>
            <a:r>
              <a:rPr lang="en-GB" sz="2400" b="1" dirty="0">
                <a:latin typeface="Times New Roman" panose="02020603050405020304" pitchFamily="18" charset="0"/>
                <a:cs typeface="Times New Roman" panose="02020603050405020304" pitchFamily="18" charset="0"/>
              </a:rPr>
              <a:t>Q-24. What if any charitable trust is making payment to an MSME? Will Section 43B(h) apply?</a:t>
            </a:r>
          </a:p>
          <a:p>
            <a:pPr marL="109728" indent="0" algn="just">
              <a:buNone/>
            </a:pPr>
            <a:endParaRPr lang="en-GB" sz="2400" b="1" dirty="0">
              <a:latin typeface="Times New Roman" panose="02020603050405020304" pitchFamily="18" charset="0"/>
              <a:cs typeface="Times New Roman" panose="02020603050405020304" pitchFamily="18" charset="0"/>
            </a:endParaRPr>
          </a:p>
          <a:p>
            <a:pPr marL="109728"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 </a:t>
            </a:r>
            <a:r>
              <a:rPr lang="en-GB" sz="2400" dirty="0">
                <a:latin typeface="Times New Roman" panose="02020603050405020304" pitchFamily="18" charset="0"/>
                <a:cs typeface="Times New Roman" panose="02020603050405020304" pitchFamily="18" charset="0"/>
              </a:rPr>
              <a:t>Section 43B(h) applies to an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carrying on a business or profession whose income is computed under the head “business and profession.” Charitable trusts are subject to Sections 11 to 13, which are special provisions governing the taxation of charitable or religious institutions.</a:t>
            </a:r>
          </a:p>
          <a:p>
            <a:pPr marL="109728" indent="0" algn="just">
              <a:buNone/>
            </a:pPr>
            <a:r>
              <a:rPr lang="en-GB" sz="2400" dirty="0">
                <a:latin typeface="Times New Roman" panose="02020603050405020304" pitchFamily="18" charset="0"/>
                <a:cs typeface="Times New Roman" panose="02020603050405020304" pitchFamily="18" charset="0"/>
              </a:rPr>
              <a:t>Section 11 of the IT Act deals with the computation of income from property held for charitable and religious purposes. Section 11(1) provides that the income shall not be included in the total income of a person to the extent the income is applied towards charitable or religious purposes in India. </a:t>
            </a:r>
          </a:p>
          <a:p>
            <a:pPr marL="109728" indent="0" algn="just">
              <a:buNone/>
            </a:pPr>
            <a:r>
              <a:rPr lang="en-GB" sz="2400" b="1" u="sng" dirty="0">
                <a:latin typeface="Times New Roman" panose="02020603050405020304" pitchFamily="18" charset="0"/>
                <a:cs typeface="Times New Roman" panose="02020603050405020304" pitchFamily="18" charset="0"/>
              </a:rPr>
              <a:t>It is well-settled law that the `income’ as referred to in section 11(1) must be computed following commercial principles and not under the ordinary provisions of the Act. In other words, Section 14 and five heads of income do not apply to organisations registered under Section 12AB.</a:t>
            </a:r>
            <a:endParaRPr lang="en-US"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33215184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470570" y="387928"/>
            <a:ext cx="11292424" cy="5789036"/>
          </a:xfrm>
        </p:spPr>
        <p:txBody>
          <a:bodyPr>
            <a:normAutofit/>
          </a:bodyPr>
          <a:lstStyle/>
          <a:p>
            <a:pPr marL="109728" indent="0" algn="just">
              <a:buNone/>
            </a:pPr>
            <a:r>
              <a:rPr lang="en-GB" sz="2400" b="1" u="sng" dirty="0">
                <a:latin typeface="Times New Roman" panose="02020603050405020304" pitchFamily="18" charset="0"/>
                <a:cs typeface="Times New Roman" panose="02020603050405020304" pitchFamily="18" charset="0"/>
              </a:rPr>
              <a:t>Under Sections 11 to 13, there are specific references to the provisions of ‘Profits &amp; Gains of Business or Profession’ which have been made applicable to the computation of income under Section 11, such as the disallowances for cash payments above </a:t>
            </a:r>
            <a:r>
              <a:rPr lang="en-GB" sz="2400" b="1" u="sng" dirty="0" err="1">
                <a:latin typeface="Times New Roman" panose="02020603050405020304" pitchFamily="18" charset="0"/>
                <a:cs typeface="Times New Roman" panose="02020603050405020304" pitchFamily="18" charset="0"/>
              </a:rPr>
              <a:t>Rs</a:t>
            </a:r>
            <a:r>
              <a:rPr lang="en-GB" sz="2400" b="1" u="sng" dirty="0">
                <a:latin typeface="Times New Roman" panose="02020603050405020304" pitchFamily="18" charset="0"/>
                <a:cs typeface="Times New Roman" panose="02020603050405020304" pitchFamily="18" charset="0"/>
              </a:rPr>
              <a:t>. 10,000 or disallowances for non-deduction of tax on payments made to residents.</a:t>
            </a:r>
          </a:p>
          <a:p>
            <a:pPr marL="109728" indent="0" algn="just">
              <a:buNone/>
            </a:pPr>
            <a:r>
              <a:rPr lang="en-GB" sz="2400" b="1" u="sng" dirty="0">
                <a:latin typeface="Times New Roman" panose="02020603050405020304" pitchFamily="18" charset="0"/>
                <a:cs typeface="Times New Roman" panose="02020603050405020304" pitchFamily="18" charset="0"/>
              </a:rPr>
              <a:t>However, there is no reference to disallowance under Section 43B(h) while computing income under Section 11. In other words, unless specifically provided, the provisions of the head ‘Profits &amp; Gains of Business or Profession’ shall not apply to charitable institutions.</a:t>
            </a:r>
          </a:p>
          <a:p>
            <a:pPr marL="109728" indent="0" algn="just">
              <a:buNone/>
            </a:pPr>
            <a:r>
              <a:rPr lang="en-GB" sz="2400" b="1" u="sng" dirty="0">
                <a:latin typeface="Times New Roman" panose="02020603050405020304" pitchFamily="18" charset="0"/>
                <a:cs typeface="Times New Roman" panose="02020603050405020304" pitchFamily="18" charset="0"/>
              </a:rPr>
              <a:t>Hence, the question of disallowance under Section 43B(h) will not arise while computing the application of income under Section 11 of the Act.</a:t>
            </a:r>
          </a:p>
          <a:p>
            <a:pPr marL="109728" indent="0" algn="just">
              <a:buNone/>
            </a:pPr>
            <a:r>
              <a:rPr lang="en-GB" sz="2400" dirty="0">
                <a:latin typeface="Times New Roman" panose="02020603050405020304" pitchFamily="18" charset="0"/>
                <a:cs typeface="Times New Roman" panose="02020603050405020304" pitchFamily="18" charset="0"/>
              </a:rPr>
              <a:t>However, </a:t>
            </a:r>
            <a:r>
              <a:rPr lang="en-GB" sz="2400" b="1" u="sng" dirty="0">
                <a:latin typeface="Times New Roman" panose="02020603050405020304" pitchFamily="18" charset="0"/>
                <a:cs typeface="Times New Roman" panose="02020603050405020304" pitchFamily="18" charset="0"/>
              </a:rPr>
              <a:t>under Section 16 of the MSMED Act, interest is payable if the trust delays payments to micro or small enterprises.</a:t>
            </a:r>
            <a:endParaRPr lang="en-US"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8089936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Q-25. Will there be any impact on MAT calculations? </a:t>
            </a: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Ans</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No. For the purposes of MAT, net profit as per statement of profit and loss is taken and adjustments are made as per Explanation 1 to section 115JB and there is no adjustment required for 115JB with regard to section 43B(h). </a:t>
            </a:r>
          </a:p>
          <a:p>
            <a:pPr marL="0" indent="0" algn="just">
              <a:buNone/>
            </a:pPr>
            <a:r>
              <a:rPr lang="en-GB" sz="2400" dirty="0">
                <a:latin typeface="Times New Roman" panose="02020603050405020304" pitchFamily="18" charset="0"/>
                <a:cs typeface="Times New Roman" panose="02020603050405020304" pitchFamily="18" charset="0"/>
              </a:rPr>
              <a:t>Section 43B(h) is applicable for calculating taxable business profits of a company in regular assessment under the Act. </a:t>
            </a:r>
          </a:p>
          <a:p>
            <a:pPr marL="0" indent="0" algn="just">
              <a:buNone/>
            </a:pPr>
            <a:r>
              <a:rPr lang="en-GB" sz="2400" dirty="0">
                <a:latin typeface="Times New Roman" panose="02020603050405020304" pitchFamily="18" charset="0"/>
                <a:cs typeface="Times New Roman" panose="02020603050405020304" pitchFamily="18" charset="0"/>
              </a:rPr>
              <a:t>It is not applicable for the calculation of Minimum Alternate Tax under Section 115JB.</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 C. Khincha &amp; Co</a:t>
            </a:r>
          </a:p>
        </p:txBody>
      </p:sp>
    </p:spTree>
    <p:extLst>
      <p:ext uri="{BB962C8B-B14F-4D97-AF65-F5344CB8AC3E}">
        <p14:creationId xmlns:p14="http://schemas.microsoft.com/office/powerpoint/2010/main" val="10305510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1612</TotalTime>
  <Words>14732</Words>
  <Application>Microsoft Office PowerPoint</Application>
  <PresentationFormat>Widescreen</PresentationFormat>
  <Paragraphs>987</Paragraphs>
  <Slides>123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123</vt:i4>
      </vt:variant>
    </vt:vector>
  </HeadingPairs>
  <TitlesOfParts>
    <vt:vector size="132" baseType="lpstr">
      <vt:lpstr>Arial</vt:lpstr>
      <vt:lpstr>Calibri</vt:lpstr>
      <vt:lpstr>Lucida Sans Unicode</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Budget speech to Finance Bill 2023</vt:lpstr>
      <vt:lpstr>MEMORANDUM EXPLAINING THE PROVISIONS IN THE FINANCE BILL,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definitions under MSMED Act, 2006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CyberSpace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325</cp:revision>
  <cp:lastPrinted>2024-01-27T11:06:29Z</cp:lastPrinted>
  <dcterms:created xsi:type="dcterms:W3CDTF">2024-01-27T10:07:33Z</dcterms:created>
  <dcterms:modified xsi:type="dcterms:W3CDTF">2024-08-21T12:25:02Z</dcterms:modified>
</cp:coreProperties>
</file>